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6" r:id="rId6"/>
    <p:sldId id="260" r:id="rId7"/>
    <p:sldId id="261" r:id="rId8"/>
    <p:sldId id="262" r:id="rId9"/>
    <p:sldId id="263" r:id="rId10"/>
    <p:sldId id="264" r:id="rId11"/>
    <p:sldId id="265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39"/>
    <p:restoredTop sz="94679"/>
  </p:normalViewPr>
  <p:slideViewPr>
    <p:cSldViewPr snapToGrid="0" snapToObjects="1">
      <p:cViewPr varScale="1">
        <p:scale>
          <a:sx n="69" d="100"/>
          <a:sy n="69" d="100"/>
        </p:scale>
        <p:origin x="39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iobotaru Laura" userId="9d21bdaa-4f4f-424b-8ba8-ada032d96dcc" providerId="ADAL" clId="{B4AE5927-89B7-4ACD-BB27-C15ABEE916E5}"/>
    <pc:docChg chg="modSld">
      <pc:chgData name="Ciobotaru Laura" userId="9d21bdaa-4f4f-424b-8ba8-ada032d96dcc" providerId="ADAL" clId="{B4AE5927-89B7-4ACD-BB27-C15ABEE916E5}" dt="2026-04-02T09:23:11.865" v="0" actId="1076"/>
      <pc:docMkLst>
        <pc:docMk/>
      </pc:docMkLst>
      <pc:sldChg chg="modSp mod">
        <pc:chgData name="Ciobotaru Laura" userId="9d21bdaa-4f4f-424b-8ba8-ada032d96dcc" providerId="ADAL" clId="{B4AE5927-89B7-4ACD-BB27-C15ABEE916E5}" dt="2026-04-02T09:23:11.865" v="0" actId="1076"/>
        <pc:sldMkLst>
          <pc:docMk/>
          <pc:sldMk cId="0" sldId="257"/>
        </pc:sldMkLst>
        <pc:spChg chg="mod">
          <ac:chgData name="Ciobotaru Laura" userId="9d21bdaa-4f4f-424b-8ba8-ada032d96dcc" providerId="ADAL" clId="{B4AE5927-89B7-4ACD-BB27-C15ABEE916E5}" dt="2026-04-02T09:23:11.865" v="0" actId="1076"/>
          <ac:spMkLst>
            <pc:docMk/>
            <pc:sldMk cId="0" sldId="257"/>
            <ac:spMk id="2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Relationship Id="rId9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D1B2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" y="320040"/>
            <a:ext cx="5029200" cy="78172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31520" y="1645920"/>
            <a:ext cx="3200400" cy="54864"/>
          </a:xfrm>
          <a:prstGeom prst="rect">
            <a:avLst/>
          </a:prstGeom>
          <a:solidFill>
            <a:srgbClr val="D4A03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731520" y="1828800"/>
            <a:ext cx="5943600" cy="640080"/>
          </a:xfrm>
          <a:prstGeom prst="rect">
            <a:avLst/>
          </a:prstGeom>
          <a:noFill/>
        </p:spPr>
        <p:txBody>
          <a:bodyPr wrap="square" anchor="t"/>
          <a:lstStyle/>
          <a:p>
            <a:pPr algn="l"/>
            <a:r>
              <a:rPr sz="3600" b="1" i="0" dirty="0">
                <a:solidFill>
                  <a:srgbClr val="FFFFFF"/>
                </a:solidFill>
                <a:latin typeface="Calibri"/>
              </a:rPr>
              <a:t>CONSOLIDARE ȘI REABILITARE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1520" y="2468880"/>
            <a:ext cx="5943600" cy="1188720"/>
          </a:xfrm>
          <a:prstGeom prst="rect">
            <a:avLst/>
          </a:prstGeom>
          <a:noFill/>
        </p:spPr>
        <p:txBody>
          <a:bodyPr wrap="square" anchor="t"/>
          <a:lstStyle/>
          <a:p>
            <a:pPr algn="l"/>
            <a:r>
              <a:rPr sz="3000" b="1" i="0" dirty="0">
                <a:solidFill>
                  <a:srgbClr val="D4A03C"/>
                </a:solidFill>
                <a:latin typeface="Calibri"/>
              </a:rPr>
              <a:t>SPITAL DE PSIHIATRIE CRONICI
DUMBRĂVENI, JUDEȚUL VRANCEA</a:t>
            </a:r>
          </a:p>
        </p:txBody>
      </p:sp>
      <p:pic>
        <p:nvPicPr>
          <p:cNvPr id="7" name="Picture 6" descr="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3680" y="731520"/>
            <a:ext cx="5120640" cy="310896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492240" y="640080"/>
            <a:ext cx="5303520" cy="3291840"/>
          </a:xfrm>
          <a:prstGeom prst="rect">
            <a:avLst/>
          </a:prstGeom>
          <a:noFill/>
          <a:ln w="25400">
            <a:solidFill>
              <a:srgbClr val="D4A03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731520" y="3931920"/>
            <a:ext cx="4572000" cy="274320"/>
          </a:xfrm>
          <a:prstGeom prst="rect">
            <a:avLst/>
          </a:prstGeom>
          <a:noFill/>
        </p:spPr>
        <p:txBody>
          <a:bodyPr wrap="square" anchor="t"/>
          <a:lstStyle/>
          <a:p>
            <a:pPr algn="l"/>
            <a:r>
              <a:rPr sz="1400" b="0" i="0" dirty="0" err="1">
                <a:solidFill>
                  <a:srgbClr val="6B7080"/>
                </a:solidFill>
                <a:latin typeface="Calibri"/>
              </a:rPr>
              <a:t>Beneficiar</a:t>
            </a:r>
            <a:r>
              <a:rPr sz="1400" b="0" i="0" dirty="0">
                <a:solidFill>
                  <a:srgbClr val="6B7080"/>
                </a:solidFill>
                <a:latin typeface="Calibri"/>
              </a:rPr>
              <a:t>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1520" y="4206240"/>
            <a:ext cx="4572000" cy="457200"/>
          </a:xfrm>
          <a:prstGeom prst="rect">
            <a:avLst/>
          </a:prstGeom>
          <a:noFill/>
        </p:spPr>
        <p:txBody>
          <a:bodyPr wrap="square" anchor="t"/>
          <a:lstStyle/>
          <a:p>
            <a:pPr algn="l"/>
            <a:r>
              <a:rPr sz="2200" b="1" i="0" dirty="0">
                <a:solidFill>
                  <a:srgbClr val="FFFFFF"/>
                </a:solidFill>
                <a:latin typeface="Calibri"/>
              </a:rPr>
              <a:t>CONSILIUL JUDEȚEAN VRANCEA</a:t>
            </a:r>
          </a:p>
        </p:txBody>
      </p:sp>
      <p:pic>
        <p:nvPicPr>
          <p:cNvPr id="11" name="Picture 10" descr="ima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520" y="4846320"/>
            <a:ext cx="1011402" cy="118872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920240" y="4937760"/>
            <a:ext cx="4572000" cy="822960"/>
          </a:xfrm>
          <a:prstGeom prst="rect">
            <a:avLst/>
          </a:prstGeom>
          <a:noFill/>
        </p:spPr>
        <p:txBody>
          <a:bodyPr wrap="square" anchor="t"/>
          <a:lstStyle/>
          <a:p>
            <a:pPr algn="l"/>
            <a:r>
              <a:rPr sz="1200" b="0" i="0" dirty="0" err="1">
                <a:solidFill>
                  <a:srgbClr val="6B7080"/>
                </a:solidFill>
                <a:latin typeface="Calibri"/>
              </a:rPr>
              <a:t>Programul</a:t>
            </a:r>
            <a:r>
              <a:rPr sz="1200" b="0" i="0" dirty="0">
                <a:solidFill>
                  <a:srgbClr val="6B7080"/>
                </a:solidFill>
                <a:latin typeface="Calibri"/>
              </a:rPr>
              <a:t> Regional Sud-Est 2021-2027
</a:t>
            </a:r>
            <a:r>
              <a:rPr sz="1200" b="0" i="0" dirty="0" err="1">
                <a:solidFill>
                  <a:srgbClr val="6B7080"/>
                </a:solidFill>
                <a:latin typeface="Calibri"/>
              </a:rPr>
              <a:t>Prioritatea</a:t>
            </a:r>
            <a:r>
              <a:rPr sz="1200" b="0" i="0" dirty="0">
                <a:solidFill>
                  <a:srgbClr val="6B7080"/>
                </a:solidFill>
                <a:latin typeface="Calibri"/>
              </a:rPr>
              <a:t> 2 | </a:t>
            </a:r>
            <a:r>
              <a:rPr sz="1200" b="0" i="0" dirty="0" err="1">
                <a:solidFill>
                  <a:srgbClr val="6B7080"/>
                </a:solidFill>
                <a:latin typeface="Calibri"/>
              </a:rPr>
              <a:t>Acțiunea</a:t>
            </a:r>
            <a:r>
              <a:rPr sz="1200" b="0" i="0" dirty="0">
                <a:solidFill>
                  <a:srgbClr val="6B7080"/>
                </a:solidFill>
                <a:latin typeface="Calibri"/>
              </a:rPr>
              <a:t> 2.2
Apel PRSE/2.2/2/2025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6537960"/>
            <a:ext cx="12191695" cy="320040"/>
          </a:xfrm>
          <a:prstGeom prst="rect">
            <a:avLst/>
          </a:prstGeom>
          <a:solidFill>
            <a:srgbClr val="D4A03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TextBox 13"/>
          <p:cNvSpPr txBox="1"/>
          <p:nvPr/>
        </p:nvSpPr>
        <p:spPr>
          <a:xfrm>
            <a:off x="11247120" y="6556248"/>
            <a:ext cx="731520" cy="274320"/>
          </a:xfrm>
          <a:prstGeom prst="rect">
            <a:avLst/>
          </a:prstGeom>
          <a:noFill/>
        </p:spPr>
        <p:txBody>
          <a:bodyPr wrap="square" anchor="t"/>
          <a:lstStyle/>
          <a:p>
            <a:pPr algn="r"/>
            <a:r>
              <a:rPr sz="1000" b="1" i="0">
                <a:solidFill>
                  <a:srgbClr val="0D1B2A"/>
                </a:solidFill>
                <a:latin typeface="Calibri"/>
              </a:rPr>
              <a:t>1/12</a:t>
            </a:r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0" y="6446520"/>
            <a:ext cx="12191695" cy="411480"/>
          </a:xfrm>
          <a:prstGeom prst="rect">
            <a:avLst/>
          </a:prstGeom>
          <a:solidFill>
            <a:srgbClr val="1B3A5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731520" y="1143000"/>
            <a:ext cx="320040" cy="54864"/>
          </a:xfrm>
          <a:prstGeom prst="rect">
            <a:avLst/>
          </a:prstGeom>
          <a:solidFill>
            <a:srgbClr val="D4A03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731520" y="1280160"/>
            <a:ext cx="10058400" cy="548640"/>
          </a:xfrm>
          <a:prstGeom prst="rect">
            <a:avLst/>
          </a:prstGeom>
          <a:noFill/>
        </p:spPr>
        <p:txBody>
          <a:bodyPr wrap="square" anchor="t"/>
          <a:lstStyle/>
          <a:p>
            <a:pPr algn="l"/>
            <a:r>
              <a:rPr sz="2800" b="1" i="0">
                <a:solidFill>
                  <a:srgbClr val="1B3A5C"/>
                </a:solidFill>
                <a:latin typeface="Calibri"/>
              </a:rPr>
              <a:t>INDICATORI URBANISTICI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9206630"/>
              </p:ext>
            </p:extLst>
          </p:nvPr>
        </p:nvGraphicFramePr>
        <p:xfrm>
          <a:off x="731520" y="2194560"/>
          <a:ext cx="10515600" cy="393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7447">
                <a:tc>
                  <a:txBody>
                    <a:bodyPr/>
                    <a:lstStyle/>
                    <a:p>
                      <a:pPr algn="l"/>
                      <a:r>
                        <a:rPr sz="1200" b="1">
                          <a:solidFill>
                            <a:srgbClr val="FFFFFF"/>
                          </a:solidFill>
                          <a:latin typeface="Calibri"/>
                        </a:rPr>
                        <a:t>Indicator</a:t>
                      </a:r>
                    </a:p>
                  </a:txBody>
                  <a:tcPr marT="36576" marB="36576" anchor="ctr">
                    <a:solidFill>
                      <a:srgbClr val="1B3A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200" b="1">
                          <a:solidFill>
                            <a:srgbClr val="FFFFFF"/>
                          </a:solidFill>
                          <a:latin typeface="Calibri"/>
                        </a:rPr>
                        <a:t>Existent</a:t>
                      </a:r>
                    </a:p>
                  </a:txBody>
                  <a:tcPr marT="36576" marB="36576" anchor="ctr">
                    <a:solidFill>
                      <a:srgbClr val="1B3A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200" b="1">
                          <a:solidFill>
                            <a:srgbClr val="FFFFFF"/>
                          </a:solidFill>
                          <a:latin typeface="Calibri"/>
                        </a:rPr>
                        <a:t>Propus</a:t>
                      </a:r>
                    </a:p>
                  </a:txBody>
                  <a:tcPr marT="36576" marB="36576" anchor="ctr">
                    <a:solidFill>
                      <a:srgbClr val="1B3A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200" b="1">
                          <a:solidFill>
                            <a:srgbClr val="FFFFFF"/>
                          </a:solidFill>
                          <a:latin typeface="Calibri"/>
                        </a:rPr>
                        <a:t>U.M.</a:t>
                      </a:r>
                    </a:p>
                  </a:txBody>
                  <a:tcPr marT="36576" marB="36576" anchor="ctr">
                    <a:solidFill>
                      <a:srgbClr val="1B3A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7447">
                <a:tc>
                  <a:txBody>
                    <a:bodyPr/>
                    <a:lstStyle/>
                    <a:p>
                      <a:pPr algn="l"/>
                      <a:r>
                        <a:rPr sz="1100">
                          <a:solidFill>
                            <a:srgbClr val="1A1A2E"/>
                          </a:solidFill>
                          <a:latin typeface="Calibri"/>
                        </a:rPr>
                        <a:t>Suprafața teren conform CF</a:t>
                      </a:r>
                    </a:p>
                  </a:txBody>
                  <a:tcPr marT="36576" marB="36576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>
                          <a:solidFill>
                            <a:srgbClr val="1A1A2E"/>
                          </a:solidFill>
                          <a:latin typeface="Calibri"/>
                        </a:rPr>
                        <a:t>16.503,00</a:t>
                      </a:r>
                    </a:p>
                  </a:txBody>
                  <a:tcPr marT="36576" marB="36576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>
                          <a:solidFill>
                            <a:srgbClr val="1A1A2E"/>
                          </a:solidFill>
                          <a:latin typeface="Calibri"/>
                        </a:rPr>
                        <a:t>16.503,00</a:t>
                      </a:r>
                    </a:p>
                  </a:txBody>
                  <a:tcPr marT="36576" marB="36576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>
                          <a:solidFill>
                            <a:srgbClr val="1A1A2E"/>
                          </a:solidFill>
                          <a:latin typeface="Calibri"/>
                        </a:rPr>
                        <a:t>mp</a:t>
                      </a:r>
                    </a:p>
                  </a:txBody>
                  <a:tcPr marT="36576" marB="36576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7447">
                <a:tc>
                  <a:txBody>
                    <a:bodyPr/>
                    <a:lstStyle/>
                    <a:p>
                      <a:pPr algn="l"/>
                      <a:r>
                        <a:rPr sz="1100">
                          <a:solidFill>
                            <a:srgbClr val="1A1A2E"/>
                          </a:solidFill>
                          <a:latin typeface="Calibri"/>
                        </a:rPr>
                        <a:t>Suprafața construită (Sc) Spital</a:t>
                      </a:r>
                    </a:p>
                  </a:txBody>
                  <a:tcPr marT="36576" marB="36576" anchor="ctr">
                    <a:solidFill>
                      <a:srgbClr val="F5F7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>
                          <a:solidFill>
                            <a:srgbClr val="1A1A2E"/>
                          </a:solidFill>
                          <a:latin typeface="Calibri"/>
                        </a:rPr>
                        <a:t>1.654,00</a:t>
                      </a:r>
                    </a:p>
                  </a:txBody>
                  <a:tcPr marT="36576" marB="36576" anchor="ctr">
                    <a:solidFill>
                      <a:srgbClr val="F5F7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>
                          <a:solidFill>
                            <a:srgbClr val="1A1A2E"/>
                          </a:solidFill>
                          <a:latin typeface="Calibri"/>
                        </a:rPr>
                        <a:t>1.707,63</a:t>
                      </a:r>
                    </a:p>
                  </a:txBody>
                  <a:tcPr marT="36576" marB="36576" anchor="ctr">
                    <a:solidFill>
                      <a:srgbClr val="F5F7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>
                          <a:solidFill>
                            <a:srgbClr val="1A1A2E"/>
                          </a:solidFill>
                          <a:latin typeface="Calibri"/>
                        </a:rPr>
                        <a:t>mp</a:t>
                      </a:r>
                    </a:p>
                  </a:txBody>
                  <a:tcPr marT="36576" marB="36576" anchor="ctr">
                    <a:solidFill>
                      <a:srgbClr val="F5F7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7447">
                <a:tc>
                  <a:txBody>
                    <a:bodyPr/>
                    <a:lstStyle/>
                    <a:p>
                      <a:pPr algn="l"/>
                      <a:r>
                        <a:rPr sz="1100">
                          <a:solidFill>
                            <a:srgbClr val="1A1A2E"/>
                          </a:solidFill>
                          <a:latin typeface="Calibri"/>
                        </a:rPr>
                        <a:t>Suprafața desfășurată (Sd) Spital</a:t>
                      </a:r>
                    </a:p>
                  </a:txBody>
                  <a:tcPr marT="36576" marB="36576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>
                          <a:solidFill>
                            <a:srgbClr val="1A1A2E"/>
                          </a:solidFill>
                          <a:latin typeface="Calibri"/>
                        </a:rPr>
                        <a:t>1.818,00</a:t>
                      </a:r>
                    </a:p>
                  </a:txBody>
                  <a:tcPr marT="36576" marB="36576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>
                          <a:solidFill>
                            <a:srgbClr val="1A1A2E"/>
                          </a:solidFill>
                          <a:latin typeface="Calibri"/>
                        </a:rPr>
                        <a:t>1.988,12</a:t>
                      </a:r>
                    </a:p>
                  </a:txBody>
                  <a:tcPr marT="36576" marB="36576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>
                          <a:solidFill>
                            <a:srgbClr val="1A1A2E"/>
                          </a:solidFill>
                          <a:latin typeface="Calibri"/>
                        </a:rPr>
                        <a:t>mp</a:t>
                      </a:r>
                    </a:p>
                  </a:txBody>
                  <a:tcPr marT="36576" marB="36576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7447">
                <a:tc>
                  <a:txBody>
                    <a:bodyPr/>
                    <a:lstStyle/>
                    <a:p>
                      <a:pPr algn="l"/>
                      <a:r>
                        <a:rPr sz="1100">
                          <a:solidFill>
                            <a:srgbClr val="1A1A2E"/>
                          </a:solidFill>
                          <a:latin typeface="Calibri"/>
                        </a:rPr>
                        <a:t>Sc Centrală termică</a:t>
                      </a:r>
                    </a:p>
                  </a:txBody>
                  <a:tcPr marT="36576" marB="36576" anchor="ctr">
                    <a:solidFill>
                      <a:srgbClr val="F5F7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>
                          <a:solidFill>
                            <a:srgbClr val="1A1A2E"/>
                          </a:solidFill>
                          <a:latin typeface="Calibri"/>
                        </a:rPr>
                        <a:t>84,00</a:t>
                      </a:r>
                    </a:p>
                  </a:txBody>
                  <a:tcPr marT="36576" marB="36576" anchor="ctr">
                    <a:solidFill>
                      <a:srgbClr val="F5F7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>
                          <a:solidFill>
                            <a:srgbClr val="1A1A2E"/>
                          </a:solidFill>
                          <a:latin typeface="Calibri"/>
                        </a:rPr>
                        <a:t>89,50</a:t>
                      </a:r>
                    </a:p>
                  </a:txBody>
                  <a:tcPr marT="36576" marB="36576" anchor="ctr">
                    <a:solidFill>
                      <a:srgbClr val="F5F7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>
                          <a:solidFill>
                            <a:srgbClr val="1A1A2E"/>
                          </a:solidFill>
                          <a:latin typeface="Calibri"/>
                        </a:rPr>
                        <a:t>mp</a:t>
                      </a:r>
                    </a:p>
                  </a:txBody>
                  <a:tcPr marT="36576" marB="36576" anchor="ctr">
                    <a:solidFill>
                      <a:srgbClr val="F5F7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7447">
                <a:tc>
                  <a:txBody>
                    <a:bodyPr/>
                    <a:lstStyle/>
                    <a:p>
                      <a:pPr algn="l"/>
                      <a:r>
                        <a:rPr sz="1100">
                          <a:solidFill>
                            <a:srgbClr val="1A1A2E"/>
                          </a:solidFill>
                          <a:latin typeface="Calibri"/>
                        </a:rPr>
                        <a:t>Sd Centrală termică</a:t>
                      </a:r>
                    </a:p>
                  </a:txBody>
                  <a:tcPr marT="36576" marB="36576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>
                          <a:solidFill>
                            <a:srgbClr val="1A1A2E"/>
                          </a:solidFill>
                          <a:latin typeface="Calibri"/>
                        </a:rPr>
                        <a:t>84,00</a:t>
                      </a:r>
                    </a:p>
                  </a:txBody>
                  <a:tcPr marT="36576" marB="36576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>
                          <a:solidFill>
                            <a:srgbClr val="1A1A2E"/>
                          </a:solidFill>
                          <a:latin typeface="Calibri"/>
                        </a:rPr>
                        <a:t>89,50</a:t>
                      </a:r>
                    </a:p>
                  </a:txBody>
                  <a:tcPr marT="36576" marB="36576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>
                          <a:solidFill>
                            <a:srgbClr val="1A1A2E"/>
                          </a:solidFill>
                          <a:latin typeface="Calibri"/>
                        </a:rPr>
                        <a:t>mp</a:t>
                      </a:r>
                    </a:p>
                  </a:txBody>
                  <a:tcPr marT="36576" marB="36576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7447">
                <a:tc>
                  <a:txBody>
                    <a:bodyPr/>
                    <a:lstStyle/>
                    <a:p>
                      <a:pPr algn="l"/>
                      <a:r>
                        <a:rPr sz="1100">
                          <a:solidFill>
                            <a:srgbClr val="1A1A2E"/>
                          </a:solidFill>
                          <a:latin typeface="Calibri"/>
                        </a:rPr>
                        <a:t>Sc/Sd corpuri existente (neafectate)</a:t>
                      </a:r>
                    </a:p>
                  </a:txBody>
                  <a:tcPr marT="36576" marB="36576" anchor="ctr">
                    <a:solidFill>
                      <a:srgbClr val="F5F7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>
                          <a:solidFill>
                            <a:srgbClr val="1A1A2E"/>
                          </a:solidFill>
                          <a:latin typeface="Calibri"/>
                        </a:rPr>
                        <a:t>1.115,00</a:t>
                      </a:r>
                    </a:p>
                  </a:txBody>
                  <a:tcPr marT="36576" marB="36576" anchor="ctr">
                    <a:solidFill>
                      <a:srgbClr val="F5F7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>
                          <a:solidFill>
                            <a:srgbClr val="1A1A2E"/>
                          </a:solidFill>
                          <a:latin typeface="Calibri"/>
                        </a:rPr>
                        <a:t>1.115,00</a:t>
                      </a:r>
                    </a:p>
                  </a:txBody>
                  <a:tcPr marT="36576" marB="36576" anchor="ctr">
                    <a:solidFill>
                      <a:srgbClr val="F5F7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>
                          <a:solidFill>
                            <a:srgbClr val="1A1A2E"/>
                          </a:solidFill>
                          <a:latin typeface="Calibri"/>
                        </a:rPr>
                        <a:t>mp</a:t>
                      </a:r>
                    </a:p>
                  </a:txBody>
                  <a:tcPr marT="36576" marB="36576" anchor="ctr">
                    <a:solidFill>
                      <a:srgbClr val="F5F7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7447">
                <a:tc>
                  <a:txBody>
                    <a:bodyPr/>
                    <a:lstStyle/>
                    <a:p>
                      <a:pPr algn="l"/>
                      <a:r>
                        <a:rPr sz="1200" b="0" dirty="0" err="1">
                          <a:solidFill>
                            <a:srgbClr val="1B3A5C"/>
                          </a:solidFill>
                          <a:latin typeface="Calibri"/>
                        </a:rPr>
                        <a:t>Suprafața</a:t>
                      </a:r>
                      <a:r>
                        <a:rPr sz="1200" b="0" dirty="0">
                          <a:solidFill>
                            <a:srgbClr val="1B3A5C"/>
                          </a:solidFill>
                          <a:latin typeface="Calibri"/>
                        </a:rPr>
                        <a:t> </a:t>
                      </a:r>
                      <a:r>
                        <a:rPr sz="1200" b="0" dirty="0" err="1">
                          <a:solidFill>
                            <a:srgbClr val="1B3A5C"/>
                          </a:solidFill>
                          <a:latin typeface="Calibri"/>
                        </a:rPr>
                        <a:t>construită</a:t>
                      </a:r>
                      <a:r>
                        <a:rPr sz="1200" b="0" dirty="0">
                          <a:solidFill>
                            <a:srgbClr val="1B3A5C"/>
                          </a:solidFill>
                          <a:latin typeface="Calibri"/>
                        </a:rPr>
                        <a:t> TOTALĂ</a:t>
                      </a:r>
                    </a:p>
                  </a:txBody>
                  <a:tcPr marT="36576" marB="36576" anchor="ctr">
                    <a:solidFill>
                      <a:srgbClr val="E8F0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200" b="0" dirty="0">
                          <a:solidFill>
                            <a:srgbClr val="1B3A5C"/>
                          </a:solidFill>
                          <a:latin typeface="Calibri"/>
                        </a:rPr>
                        <a:t>2.853,00</a:t>
                      </a:r>
                    </a:p>
                  </a:txBody>
                  <a:tcPr marT="36576" marB="36576" anchor="ctr">
                    <a:solidFill>
                      <a:srgbClr val="E8F0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200" b="0">
                          <a:solidFill>
                            <a:srgbClr val="1B3A5C"/>
                          </a:solidFill>
                          <a:latin typeface="Calibri"/>
                        </a:rPr>
                        <a:t>2.912,13</a:t>
                      </a:r>
                    </a:p>
                  </a:txBody>
                  <a:tcPr marT="36576" marB="36576" anchor="ctr">
                    <a:solidFill>
                      <a:srgbClr val="E8F0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200" b="0" dirty="0" err="1">
                          <a:solidFill>
                            <a:srgbClr val="1B3A5C"/>
                          </a:solidFill>
                          <a:latin typeface="Calibri"/>
                        </a:rPr>
                        <a:t>mp</a:t>
                      </a:r>
                      <a:endParaRPr sz="1200" b="0" dirty="0">
                        <a:solidFill>
                          <a:srgbClr val="1B3A5C"/>
                        </a:solidFill>
                        <a:latin typeface="Calibri"/>
                      </a:endParaRPr>
                    </a:p>
                  </a:txBody>
                  <a:tcPr marT="36576" marB="36576" anchor="ctr">
                    <a:solidFill>
                      <a:srgbClr val="E8F0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7447">
                <a:tc>
                  <a:txBody>
                    <a:bodyPr/>
                    <a:lstStyle/>
                    <a:p>
                      <a:pPr algn="l"/>
                      <a:r>
                        <a:rPr sz="1200" b="0">
                          <a:solidFill>
                            <a:srgbClr val="1B3A5C"/>
                          </a:solidFill>
                          <a:latin typeface="Calibri"/>
                        </a:rPr>
                        <a:t>Suprafața desfășurată TOTALĂ</a:t>
                      </a:r>
                    </a:p>
                  </a:txBody>
                  <a:tcPr marT="36576" marB="36576" anchor="ctr">
                    <a:solidFill>
                      <a:srgbClr val="E8F0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200" b="0">
                          <a:solidFill>
                            <a:srgbClr val="1B3A5C"/>
                          </a:solidFill>
                          <a:latin typeface="Calibri"/>
                        </a:rPr>
                        <a:t>3.017,00</a:t>
                      </a:r>
                    </a:p>
                  </a:txBody>
                  <a:tcPr marT="36576" marB="36576" anchor="ctr">
                    <a:solidFill>
                      <a:srgbClr val="E8F0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200" b="0">
                          <a:solidFill>
                            <a:srgbClr val="1B3A5C"/>
                          </a:solidFill>
                          <a:latin typeface="Calibri"/>
                        </a:rPr>
                        <a:t>3.193,22</a:t>
                      </a:r>
                    </a:p>
                  </a:txBody>
                  <a:tcPr marT="36576" marB="36576" anchor="ctr">
                    <a:solidFill>
                      <a:srgbClr val="E8F0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200" b="0" dirty="0" err="1">
                          <a:solidFill>
                            <a:srgbClr val="1B3A5C"/>
                          </a:solidFill>
                          <a:latin typeface="Calibri"/>
                        </a:rPr>
                        <a:t>mp</a:t>
                      </a:r>
                      <a:endParaRPr sz="1200" b="0" dirty="0">
                        <a:solidFill>
                          <a:srgbClr val="1B3A5C"/>
                        </a:solidFill>
                        <a:latin typeface="Calibri"/>
                      </a:endParaRPr>
                    </a:p>
                  </a:txBody>
                  <a:tcPr marT="36576" marB="36576" anchor="ctr">
                    <a:solidFill>
                      <a:srgbClr val="E8F0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7447">
                <a:tc>
                  <a:txBody>
                    <a:bodyPr/>
                    <a:lstStyle/>
                    <a:p>
                      <a:pPr algn="l"/>
                      <a:r>
                        <a:rPr sz="1100">
                          <a:solidFill>
                            <a:srgbClr val="1A1A2E"/>
                          </a:solidFill>
                          <a:latin typeface="Calibri"/>
                        </a:rPr>
                        <a:t>Regim înălțime Spital</a:t>
                      </a:r>
                    </a:p>
                  </a:txBody>
                  <a:tcPr marT="36576" marB="36576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>
                          <a:solidFill>
                            <a:srgbClr val="1A1A2E"/>
                          </a:solidFill>
                          <a:latin typeface="Calibri"/>
                        </a:rPr>
                        <a:t>S+P+1E parțial</a:t>
                      </a:r>
                    </a:p>
                  </a:txBody>
                  <a:tcPr marT="36576" marB="36576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>
                          <a:solidFill>
                            <a:srgbClr val="1A1A2E"/>
                          </a:solidFill>
                          <a:latin typeface="Calibri"/>
                        </a:rPr>
                        <a:t>S+P+1E parțial</a:t>
                      </a:r>
                    </a:p>
                  </a:txBody>
                  <a:tcPr marT="36576" marB="36576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>
                          <a:solidFill>
                            <a:srgbClr val="1A1A2E"/>
                          </a:solidFill>
                          <a:latin typeface="Calibri"/>
                        </a:rPr>
                        <a:t>nivel</a:t>
                      </a:r>
                    </a:p>
                  </a:txBody>
                  <a:tcPr marT="36576" marB="36576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7450">
                <a:tc>
                  <a:txBody>
                    <a:bodyPr/>
                    <a:lstStyle/>
                    <a:p>
                      <a:pPr algn="l"/>
                      <a:r>
                        <a:rPr sz="1100">
                          <a:solidFill>
                            <a:srgbClr val="1A1A2E"/>
                          </a:solidFill>
                          <a:latin typeface="Calibri"/>
                        </a:rPr>
                        <a:t>Regim înălțime Centrală termică</a:t>
                      </a:r>
                    </a:p>
                  </a:txBody>
                  <a:tcPr marT="36576" marB="36576" anchor="ctr">
                    <a:solidFill>
                      <a:srgbClr val="F5F7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>
                          <a:solidFill>
                            <a:srgbClr val="1A1A2E"/>
                          </a:solidFill>
                          <a:latin typeface="Calibri"/>
                        </a:rPr>
                        <a:t>P</a:t>
                      </a:r>
                    </a:p>
                  </a:txBody>
                  <a:tcPr marT="36576" marB="36576" anchor="ctr">
                    <a:solidFill>
                      <a:srgbClr val="F5F7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>
                          <a:solidFill>
                            <a:srgbClr val="1A1A2E"/>
                          </a:solidFill>
                          <a:latin typeface="Calibri"/>
                        </a:rPr>
                        <a:t>P</a:t>
                      </a:r>
                    </a:p>
                  </a:txBody>
                  <a:tcPr marT="36576" marB="36576" anchor="ctr">
                    <a:solidFill>
                      <a:srgbClr val="F5F7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 dirty="0">
                          <a:solidFill>
                            <a:srgbClr val="1A1A2E"/>
                          </a:solidFill>
                          <a:latin typeface="Calibri"/>
                        </a:rPr>
                        <a:t>—</a:t>
                      </a:r>
                    </a:p>
                  </a:txBody>
                  <a:tcPr marT="36576" marB="36576" anchor="ctr">
                    <a:solidFill>
                      <a:srgbClr val="F5F7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11" name="Picture 10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447" y="137160"/>
            <a:ext cx="6400800" cy="99492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57200" y="6446520"/>
            <a:ext cx="6858000" cy="41148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sz="900">
                <a:solidFill>
                  <a:srgbClr val="FFFFFF"/>
                </a:solidFill>
                <a:latin typeface="Calibri"/>
              </a:rPr>
              <a:t>Programul Regional Sud-Est 2021-2027 | Acțiunea 2.2 - Consolidarea clădirilor în risc seismic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772400" y="6446520"/>
            <a:ext cx="2743200" cy="41148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/>
            <a:r>
              <a:rPr sz="900" b="1">
                <a:solidFill>
                  <a:srgbClr val="D4A03C"/>
                </a:solidFill>
                <a:latin typeface="Calibri"/>
              </a:rPr>
              <a:t>Consiliul Județean Vrancea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972800" y="6446520"/>
            <a:ext cx="731520" cy="41148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/>
            <a:r>
              <a:rPr sz="900" b="1">
                <a:solidFill>
                  <a:srgbClr val="FFFFFF"/>
                </a:solidFill>
                <a:latin typeface="Calibri"/>
              </a:rPr>
              <a:t>9/12</a:t>
            </a:r>
          </a:p>
        </p:txBody>
      </p:sp>
      <p:pic>
        <p:nvPicPr>
          <p:cNvPr id="15" name="Picture 14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1320" y="6515100"/>
            <a:ext cx="233400" cy="27432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0" y="6446520"/>
            <a:ext cx="12191695" cy="411480"/>
          </a:xfrm>
          <a:prstGeom prst="rect">
            <a:avLst/>
          </a:prstGeom>
          <a:solidFill>
            <a:srgbClr val="1B3A5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731520" y="1143000"/>
            <a:ext cx="320040" cy="54864"/>
          </a:xfrm>
          <a:prstGeom prst="rect">
            <a:avLst/>
          </a:prstGeom>
          <a:solidFill>
            <a:srgbClr val="D4A03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731520" y="1280160"/>
            <a:ext cx="10058400" cy="548640"/>
          </a:xfrm>
          <a:prstGeom prst="rect">
            <a:avLst/>
          </a:prstGeom>
          <a:noFill/>
        </p:spPr>
        <p:txBody>
          <a:bodyPr wrap="square" anchor="t"/>
          <a:lstStyle/>
          <a:p>
            <a:pPr algn="l"/>
            <a:r>
              <a:rPr sz="2800" b="1" i="0">
                <a:solidFill>
                  <a:srgbClr val="1B3A5C"/>
                </a:solidFill>
                <a:latin typeface="Calibri"/>
              </a:rPr>
              <a:t>IMPORTANȚA PROIECTULUI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1520" y="1783080"/>
            <a:ext cx="10058400" cy="365760"/>
          </a:xfrm>
          <a:prstGeom prst="rect">
            <a:avLst/>
          </a:prstGeom>
          <a:noFill/>
        </p:spPr>
        <p:txBody>
          <a:bodyPr wrap="square" anchor="t"/>
          <a:lstStyle/>
          <a:p>
            <a:pPr algn="l"/>
            <a:r>
              <a:rPr sz="1400" b="0" i="1">
                <a:solidFill>
                  <a:srgbClr val="6B7080"/>
                </a:solidFill>
                <a:latin typeface="Calibri"/>
              </a:rPr>
              <a:t>Activitate medicală 24/24 pentru pacienți cronici cu afecțiuni psihice</a:t>
            </a:r>
          </a:p>
        </p:txBody>
      </p:sp>
      <p:sp>
        <p:nvSpPr>
          <p:cNvPr id="10" name="Rectangle 9"/>
          <p:cNvSpPr/>
          <p:nvPr/>
        </p:nvSpPr>
        <p:spPr>
          <a:xfrm>
            <a:off x="731520" y="2377440"/>
            <a:ext cx="73152" cy="640080"/>
          </a:xfrm>
          <a:prstGeom prst="rect">
            <a:avLst/>
          </a:prstGeom>
          <a:solidFill>
            <a:srgbClr val="C0392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ounded Rectangle 10"/>
          <p:cNvSpPr/>
          <p:nvPr/>
        </p:nvSpPr>
        <p:spPr>
          <a:xfrm>
            <a:off x="914400" y="2377440"/>
            <a:ext cx="7772400" cy="640080"/>
          </a:xfrm>
          <a:prstGeom prst="roundRect">
            <a:avLst/>
          </a:prstGeom>
          <a:solidFill>
            <a:srgbClr val="F5F7FA"/>
          </a:solidFill>
          <a:ln w="12700">
            <a:solidFill>
              <a:srgbClr val="E8EB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1097280" y="2423160"/>
            <a:ext cx="2743200" cy="274320"/>
          </a:xfrm>
          <a:prstGeom prst="rect">
            <a:avLst/>
          </a:prstGeom>
          <a:noFill/>
        </p:spPr>
        <p:txBody>
          <a:bodyPr wrap="square" anchor="t"/>
          <a:lstStyle/>
          <a:p>
            <a:pPr algn="l"/>
            <a:r>
              <a:rPr sz="1400" b="1" i="0">
                <a:solidFill>
                  <a:srgbClr val="1B3A5C"/>
                </a:solidFill>
                <a:latin typeface="Calibri"/>
              </a:rPr>
              <a:t>Siguranță seismică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97280" y="2697480"/>
            <a:ext cx="5943600" cy="274320"/>
          </a:xfrm>
          <a:prstGeom prst="rect">
            <a:avLst/>
          </a:prstGeom>
          <a:noFill/>
        </p:spPr>
        <p:txBody>
          <a:bodyPr wrap="square" anchor="t"/>
          <a:lstStyle/>
          <a:p>
            <a:pPr algn="l"/>
            <a:r>
              <a:rPr sz="1100" b="0" i="0">
                <a:solidFill>
                  <a:srgbClr val="6B7080"/>
                </a:solidFill>
                <a:latin typeface="Calibri"/>
              </a:rPr>
              <a:t>Creșterea rezistenței la cutremur și reducerea riscului de prăbușire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9144000" y="2468880"/>
            <a:ext cx="2103120" cy="457200"/>
          </a:xfrm>
          <a:prstGeom prst="roundRect">
            <a:avLst/>
          </a:prstGeom>
          <a:solidFill>
            <a:srgbClr val="C0392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TextBox 14"/>
          <p:cNvSpPr txBox="1"/>
          <p:nvPr/>
        </p:nvSpPr>
        <p:spPr>
          <a:xfrm>
            <a:off x="9144000" y="2487168"/>
            <a:ext cx="2103120" cy="457200"/>
          </a:xfrm>
          <a:prstGeom prst="rect">
            <a:avLst/>
          </a:prstGeom>
          <a:noFill/>
        </p:spPr>
        <p:txBody>
          <a:bodyPr wrap="square" anchor="ctr"/>
          <a:lstStyle/>
          <a:p>
            <a:pPr algn="ctr"/>
            <a:r>
              <a:rPr sz="1200" b="1" i="0">
                <a:solidFill>
                  <a:srgbClr val="FFFFFF"/>
                </a:solidFill>
                <a:latin typeface="Calibri"/>
              </a:rPr>
              <a:t>Clasă risc I → IV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31520" y="3182112"/>
            <a:ext cx="73152" cy="640080"/>
          </a:xfrm>
          <a:prstGeom prst="rect">
            <a:avLst/>
          </a:prstGeom>
          <a:solidFill>
            <a:srgbClr val="27AE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Rounded Rectangle 16"/>
          <p:cNvSpPr/>
          <p:nvPr/>
        </p:nvSpPr>
        <p:spPr>
          <a:xfrm>
            <a:off x="914400" y="3182112"/>
            <a:ext cx="7772400" cy="640080"/>
          </a:xfrm>
          <a:prstGeom prst="roundRect">
            <a:avLst/>
          </a:prstGeom>
          <a:solidFill>
            <a:srgbClr val="F5F7FA"/>
          </a:solidFill>
          <a:ln w="12700">
            <a:solidFill>
              <a:srgbClr val="E8EB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" name="TextBox 17"/>
          <p:cNvSpPr txBox="1"/>
          <p:nvPr/>
        </p:nvSpPr>
        <p:spPr>
          <a:xfrm>
            <a:off x="1097280" y="3227832"/>
            <a:ext cx="2743200" cy="274320"/>
          </a:xfrm>
          <a:prstGeom prst="rect">
            <a:avLst/>
          </a:prstGeom>
          <a:noFill/>
        </p:spPr>
        <p:txBody>
          <a:bodyPr wrap="square" anchor="t"/>
          <a:lstStyle/>
          <a:p>
            <a:pPr algn="l"/>
            <a:r>
              <a:rPr sz="1400" b="1" i="0">
                <a:solidFill>
                  <a:srgbClr val="1B3A5C"/>
                </a:solidFill>
                <a:latin typeface="Calibri"/>
              </a:rPr>
              <a:t>Eficiență energetică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97280" y="3502152"/>
            <a:ext cx="5943600" cy="274320"/>
          </a:xfrm>
          <a:prstGeom prst="rect">
            <a:avLst/>
          </a:prstGeom>
          <a:noFill/>
        </p:spPr>
        <p:txBody>
          <a:bodyPr wrap="square" anchor="t"/>
          <a:lstStyle/>
          <a:p>
            <a:pPr algn="l"/>
            <a:r>
              <a:rPr sz="1100" b="0" i="0">
                <a:solidFill>
                  <a:srgbClr val="6B7080"/>
                </a:solidFill>
                <a:latin typeface="Calibri"/>
              </a:rPr>
              <a:t>Reducerea costurilor de operare prin izolație termică și instalații moderne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9144000" y="3273552"/>
            <a:ext cx="2103120" cy="457200"/>
          </a:xfrm>
          <a:prstGeom prst="roundRect">
            <a:avLst/>
          </a:prstGeom>
          <a:solidFill>
            <a:srgbClr val="27AE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1" name="TextBox 20"/>
          <p:cNvSpPr txBox="1"/>
          <p:nvPr/>
        </p:nvSpPr>
        <p:spPr>
          <a:xfrm>
            <a:off x="9144000" y="3291840"/>
            <a:ext cx="2103120" cy="457200"/>
          </a:xfrm>
          <a:prstGeom prst="rect">
            <a:avLst/>
          </a:prstGeom>
          <a:noFill/>
        </p:spPr>
        <p:txBody>
          <a:bodyPr wrap="square" anchor="ctr"/>
          <a:lstStyle/>
          <a:p>
            <a:pPr algn="ctr"/>
            <a:r>
              <a:rPr sz="1200" b="1" i="0">
                <a:solidFill>
                  <a:srgbClr val="FFFFFF"/>
                </a:solidFill>
                <a:latin typeface="Calibri"/>
              </a:rPr>
              <a:t>Reducere consum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31520" y="3986784"/>
            <a:ext cx="73152" cy="640080"/>
          </a:xfrm>
          <a:prstGeom prst="rect">
            <a:avLst/>
          </a:prstGeom>
          <a:solidFill>
            <a:srgbClr val="2E86A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3" name="Rounded Rectangle 22"/>
          <p:cNvSpPr/>
          <p:nvPr/>
        </p:nvSpPr>
        <p:spPr>
          <a:xfrm>
            <a:off x="914400" y="3986784"/>
            <a:ext cx="7772400" cy="640080"/>
          </a:xfrm>
          <a:prstGeom prst="roundRect">
            <a:avLst/>
          </a:prstGeom>
          <a:solidFill>
            <a:srgbClr val="F5F7FA"/>
          </a:solidFill>
          <a:ln w="12700">
            <a:solidFill>
              <a:srgbClr val="E8EB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4" name="TextBox 23"/>
          <p:cNvSpPr txBox="1"/>
          <p:nvPr/>
        </p:nvSpPr>
        <p:spPr>
          <a:xfrm>
            <a:off x="1097280" y="4032504"/>
            <a:ext cx="2743200" cy="274320"/>
          </a:xfrm>
          <a:prstGeom prst="rect">
            <a:avLst/>
          </a:prstGeom>
          <a:noFill/>
        </p:spPr>
        <p:txBody>
          <a:bodyPr wrap="square" anchor="t"/>
          <a:lstStyle/>
          <a:p>
            <a:pPr algn="l"/>
            <a:r>
              <a:rPr sz="1400" b="1" i="0">
                <a:solidFill>
                  <a:srgbClr val="1B3A5C"/>
                </a:solidFill>
                <a:latin typeface="Calibri"/>
              </a:rPr>
              <a:t>Confort și siguranță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97280" y="4306824"/>
            <a:ext cx="5943600" cy="274320"/>
          </a:xfrm>
          <a:prstGeom prst="rect">
            <a:avLst/>
          </a:prstGeom>
          <a:noFill/>
        </p:spPr>
        <p:txBody>
          <a:bodyPr wrap="square" anchor="t"/>
          <a:lstStyle/>
          <a:p>
            <a:pPr algn="l"/>
            <a:r>
              <a:rPr sz="1100" b="0" i="0">
                <a:solidFill>
                  <a:srgbClr val="6B7080"/>
                </a:solidFill>
                <a:latin typeface="Calibri"/>
              </a:rPr>
              <a:t>Îmbunătățirea condițiilor pentru pacienți și personalul medical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9144000" y="4078224"/>
            <a:ext cx="2103120" cy="457200"/>
          </a:xfrm>
          <a:prstGeom prst="roundRect">
            <a:avLst/>
          </a:prstGeom>
          <a:solidFill>
            <a:srgbClr val="2E86A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7" name="TextBox 26"/>
          <p:cNvSpPr txBox="1"/>
          <p:nvPr/>
        </p:nvSpPr>
        <p:spPr>
          <a:xfrm>
            <a:off x="9144000" y="4096512"/>
            <a:ext cx="2103120" cy="457200"/>
          </a:xfrm>
          <a:prstGeom prst="rect">
            <a:avLst/>
          </a:prstGeom>
          <a:noFill/>
        </p:spPr>
        <p:txBody>
          <a:bodyPr wrap="square" anchor="ctr"/>
          <a:lstStyle/>
          <a:p>
            <a:pPr algn="ctr"/>
            <a:r>
              <a:rPr sz="1200" b="1" i="0">
                <a:solidFill>
                  <a:srgbClr val="FFFFFF"/>
                </a:solidFill>
                <a:latin typeface="Calibri"/>
              </a:rPr>
              <a:t>Standarde UE</a:t>
            </a:r>
          </a:p>
        </p:txBody>
      </p:sp>
      <p:sp>
        <p:nvSpPr>
          <p:cNvPr id="28" name="Rectangle 27"/>
          <p:cNvSpPr/>
          <p:nvPr/>
        </p:nvSpPr>
        <p:spPr>
          <a:xfrm>
            <a:off x="731520" y="4791456"/>
            <a:ext cx="73152" cy="640080"/>
          </a:xfrm>
          <a:prstGeom prst="rect">
            <a:avLst/>
          </a:prstGeom>
          <a:solidFill>
            <a:srgbClr val="8E44A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9" name="Rounded Rectangle 28"/>
          <p:cNvSpPr/>
          <p:nvPr/>
        </p:nvSpPr>
        <p:spPr>
          <a:xfrm>
            <a:off x="914400" y="4791456"/>
            <a:ext cx="7772400" cy="640080"/>
          </a:xfrm>
          <a:prstGeom prst="roundRect">
            <a:avLst/>
          </a:prstGeom>
          <a:solidFill>
            <a:srgbClr val="F5F7FA"/>
          </a:solidFill>
          <a:ln w="12700">
            <a:solidFill>
              <a:srgbClr val="E8EB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0" name="TextBox 29"/>
          <p:cNvSpPr txBox="1"/>
          <p:nvPr/>
        </p:nvSpPr>
        <p:spPr>
          <a:xfrm>
            <a:off x="1097280" y="4837176"/>
            <a:ext cx="2743200" cy="274320"/>
          </a:xfrm>
          <a:prstGeom prst="rect">
            <a:avLst/>
          </a:prstGeom>
          <a:noFill/>
        </p:spPr>
        <p:txBody>
          <a:bodyPr wrap="square" anchor="t"/>
          <a:lstStyle/>
          <a:p>
            <a:pPr algn="l"/>
            <a:r>
              <a:rPr sz="1400" b="1" i="0">
                <a:solidFill>
                  <a:srgbClr val="1B3A5C"/>
                </a:solidFill>
                <a:latin typeface="Calibri"/>
              </a:rPr>
              <a:t>Durabilitate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97280" y="5111496"/>
            <a:ext cx="5943600" cy="274320"/>
          </a:xfrm>
          <a:prstGeom prst="rect">
            <a:avLst/>
          </a:prstGeom>
          <a:noFill/>
        </p:spPr>
        <p:txBody>
          <a:bodyPr wrap="square" anchor="t"/>
          <a:lstStyle/>
          <a:p>
            <a:pPr algn="l"/>
            <a:r>
              <a:rPr sz="1100" b="0" i="0">
                <a:solidFill>
                  <a:srgbClr val="6B7080"/>
                </a:solidFill>
                <a:latin typeface="Calibri"/>
              </a:rPr>
              <a:t>Prelungirea duratei de viață și a funcționalității construcțiilor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9144000" y="4882896"/>
            <a:ext cx="2103120" cy="457200"/>
          </a:xfrm>
          <a:prstGeom prst="roundRect">
            <a:avLst/>
          </a:prstGeom>
          <a:solidFill>
            <a:srgbClr val="8E44A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3" name="TextBox 32"/>
          <p:cNvSpPr txBox="1"/>
          <p:nvPr/>
        </p:nvSpPr>
        <p:spPr>
          <a:xfrm>
            <a:off x="9144000" y="4901184"/>
            <a:ext cx="2103120" cy="457200"/>
          </a:xfrm>
          <a:prstGeom prst="rect">
            <a:avLst/>
          </a:prstGeom>
          <a:noFill/>
        </p:spPr>
        <p:txBody>
          <a:bodyPr wrap="square" anchor="ctr"/>
          <a:lstStyle/>
          <a:p>
            <a:pPr algn="ctr"/>
            <a:r>
              <a:rPr sz="1200" b="1" i="0">
                <a:solidFill>
                  <a:srgbClr val="FFFFFF"/>
                </a:solidFill>
                <a:latin typeface="Calibri"/>
              </a:rPr>
              <a:t>+ Ani de viață</a:t>
            </a:r>
          </a:p>
        </p:txBody>
      </p:sp>
      <p:sp>
        <p:nvSpPr>
          <p:cNvPr id="34" name="Rectangle 33"/>
          <p:cNvSpPr/>
          <p:nvPr/>
        </p:nvSpPr>
        <p:spPr>
          <a:xfrm>
            <a:off x="731520" y="5596128"/>
            <a:ext cx="73152" cy="640080"/>
          </a:xfrm>
          <a:prstGeom prst="rect">
            <a:avLst/>
          </a:prstGeom>
          <a:solidFill>
            <a:srgbClr val="D4A03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5" name="Rounded Rectangle 34"/>
          <p:cNvSpPr/>
          <p:nvPr/>
        </p:nvSpPr>
        <p:spPr>
          <a:xfrm>
            <a:off x="914400" y="5596128"/>
            <a:ext cx="7772400" cy="640080"/>
          </a:xfrm>
          <a:prstGeom prst="roundRect">
            <a:avLst/>
          </a:prstGeom>
          <a:solidFill>
            <a:srgbClr val="F5F7FA"/>
          </a:solidFill>
          <a:ln w="12700">
            <a:solidFill>
              <a:srgbClr val="E8EB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6" name="TextBox 35"/>
          <p:cNvSpPr txBox="1"/>
          <p:nvPr/>
        </p:nvSpPr>
        <p:spPr>
          <a:xfrm>
            <a:off x="1097280" y="5641848"/>
            <a:ext cx="2743200" cy="274320"/>
          </a:xfrm>
          <a:prstGeom prst="rect">
            <a:avLst/>
          </a:prstGeom>
          <a:noFill/>
        </p:spPr>
        <p:txBody>
          <a:bodyPr wrap="square" anchor="t"/>
          <a:lstStyle/>
          <a:p>
            <a:pPr algn="l"/>
            <a:r>
              <a:rPr sz="1400" b="1" i="0">
                <a:solidFill>
                  <a:srgbClr val="1B3A5C"/>
                </a:solidFill>
                <a:latin typeface="Calibri"/>
              </a:rPr>
              <a:t>Standarde europene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097280" y="5916168"/>
            <a:ext cx="5943600" cy="274320"/>
          </a:xfrm>
          <a:prstGeom prst="rect">
            <a:avLst/>
          </a:prstGeom>
          <a:noFill/>
        </p:spPr>
        <p:txBody>
          <a:bodyPr wrap="square" anchor="t"/>
          <a:lstStyle/>
          <a:p>
            <a:pPr algn="l"/>
            <a:r>
              <a:rPr sz="1100" b="0" i="0">
                <a:solidFill>
                  <a:srgbClr val="6B7080"/>
                </a:solidFill>
                <a:latin typeface="Calibri"/>
              </a:rPr>
              <a:t>Asigurarea desfășurării activității medicale la standarde europene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9144000" y="5687568"/>
            <a:ext cx="2103120" cy="457200"/>
          </a:xfrm>
          <a:prstGeom prst="roundRect">
            <a:avLst/>
          </a:prstGeom>
          <a:solidFill>
            <a:srgbClr val="D4A03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9" name="TextBox 38"/>
          <p:cNvSpPr txBox="1"/>
          <p:nvPr/>
        </p:nvSpPr>
        <p:spPr>
          <a:xfrm>
            <a:off x="9144000" y="5705856"/>
            <a:ext cx="2103120" cy="457200"/>
          </a:xfrm>
          <a:prstGeom prst="rect">
            <a:avLst/>
          </a:prstGeom>
          <a:noFill/>
        </p:spPr>
        <p:txBody>
          <a:bodyPr wrap="square" anchor="ctr"/>
          <a:lstStyle/>
          <a:p>
            <a:pPr algn="ctr"/>
            <a:r>
              <a:rPr sz="1200" b="1" i="0">
                <a:solidFill>
                  <a:srgbClr val="FFFFFF"/>
                </a:solidFill>
                <a:latin typeface="Calibri"/>
              </a:rPr>
              <a:t>Conformitate</a:t>
            </a:r>
          </a:p>
        </p:txBody>
      </p:sp>
      <p:pic>
        <p:nvPicPr>
          <p:cNvPr id="41" name="Picture 40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447" y="137160"/>
            <a:ext cx="6400800" cy="994920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457200" y="6446520"/>
            <a:ext cx="6858000" cy="41148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sz="900">
                <a:solidFill>
                  <a:srgbClr val="FFFFFF"/>
                </a:solidFill>
                <a:latin typeface="Calibri"/>
              </a:rPr>
              <a:t>Programul Regional Sud-Est 2021-2027 | Acțiunea 2.2 - Consolidarea clădirilor în risc seismic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772400" y="6446520"/>
            <a:ext cx="2743200" cy="41148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/>
            <a:r>
              <a:rPr sz="900" b="1">
                <a:solidFill>
                  <a:srgbClr val="D4A03C"/>
                </a:solidFill>
                <a:latin typeface="Calibri"/>
              </a:rPr>
              <a:t>Consiliul Județean Vrancea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0972800" y="6446520"/>
            <a:ext cx="731520" cy="41148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/>
            <a:r>
              <a:rPr sz="900" b="1">
                <a:solidFill>
                  <a:srgbClr val="FFFFFF"/>
                </a:solidFill>
                <a:latin typeface="Calibri"/>
              </a:rPr>
              <a:t>10/12</a:t>
            </a:r>
          </a:p>
        </p:txBody>
      </p:sp>
      <p:pic>
        <p:nvPicPr>
          <p:cNvPr id="45" name="Picture 44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1320" y="6515100"/>
            <a:ext cx="233400" cy="274320"/>
          </a:xfrm>
          <a:prstGeom prst="rect">
            <a:avLst/>
          </a:prstGeom>
        </p:spPr>
      </p:pic>
    </p:spTree>
  </p:cSld>
  <p:clrMapOvr>
    <a:masterClrMapping/>
  </p:clrMapOvr>
  <p:transition spd="med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D1B2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" y="320040"/>
            <a:ext cx="5029200" cy="78172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31520" y="1463040"/>
            <a:ext cx="3200400" cy="54864"/>
          </a:xfrm>
          <a:prstGeom prst="rect">
            <a:avLst/>
          </a:prstGeom>
          <a:solidFill>
            <a:srgbClr val="D4A03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731520" y="1691640"/>
            <a:ext cx="5486400" cy="548640"/>
          </a:xfrm>
          <a:prstGeom prst="rect">
            <a:avLst/>
          </a:prstGeom>
          <a:noFill/>
        </p:spPr>
        <p:txBody>
          <a:bodyPr wrap="square"/>
          <a:lstStyle/>
          <a:p>
            <a:pPr algn="l"/>
            <a:r>
              <a:rPr sz="3600" b="1" i="0">
                <a:solidFill>
                  <a:srgbClr val="FFFFFF"/>
                </a:solidFill>
                <a:latin typeface="Calibri"/>
              </a:rPr>
              <a:t>VĂ MULȚUMIM!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1520" y="2331720"/>
            <a:ext cx="5486400" cy="640080"/>
          </a:xfrm>
          <a:prstGeom prst="rect">
            <a:avLst/>
          </a:prstGeom>
          <a:noFill/>
        </p:spPr>
        <p:txBody>
          <a:bodyPr wrap="square"/>
          <a:lstStyle/>
          <a:p>
            <a:pPr algn="l"/>
            <a:r>
              <a:rPr sz="1800" b="0" i="0">
                <a:solidFill>
                  <a:srgbClr val="D4A03C"/>
                </a:solidFill>
                <a:latin typeface="Calibri"/>
              </a:rPr>
              <a:t>Consolidare și Reabilitare
Spital de Psihiatrie Cronici Dumbrăveni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31520" y="3200399"/>
            <a:ext cx="5029200" cy="2921419"/>
          </a:xfrm>
          <a:prstGeom prst="roundRect">
            <a:avLst/>
          </a:prstGeom>
          <a:solidFill>
            <a:srgbClr val="152D4A"/>
          </a:solidFill>
          <a:ln w="12700">
            <a:solidFill>
              <a:srgbClr val="2A507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1005840" y="3337560"/>
            <a:ext cx="4572000" cy="274320"/>
          </a:xfrm>
          <a:prstGeom prst="rect">
            <a:avLst/>
          </a:prstGeom>
          <a:noFill/>
        </p:spPr>
        <p:txBody>
          <a:bodyPr wrap="square"/>
          <a:lstStyle/>
          <a:p>
            <a:pPr algn="l"/>
            <a:r>
              <a:rPr sz="1200" b="1" i="0">
                <a:solidFill>
                  <a:srgbClr val="D4A03C"/>
                </a:solidFill>
                <a:latin typeface="Calibri"/>
              </a:rPr>
              <a:t>INFORMAȚII SUPLIMENTARE</a:t>
            </a:r>
          </a:p>
        </p:txBody>
      </p:sp>
      <p:sp>
        <p:nvSpPr>
          <p:cNvPr id="9" name="Rectangle 8"/>
          <p:cNvSpPr/>
          <p:nvPr/>
        </p:nvSpPr>
        <p:spPr>
          <a:xfrm>
            <a:off x="1005840" y="3657600"/>
            <a:ext cx="4389120" cy="9144"/>
          </a:xfrm>
          <a:prstGeom prst="rect">
            <a:avLst/>
          </a:prstGeom>
          <a:solidFill>
            <a:srgbClr val="2A50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1005840" y="3794760"/>
            <a:ext cx="4389120" cy="182880"/>
          </a:xfrm>
          <a:prstGeom prst="rect">
            <a:avLst/>
          </a:prstGeom>
          <a:noFill/>
        </p:spPr>
        <p:txBody>
          <a:bodyPr wrap="square"/>
          <a:lstStyle/>
          <a:p>
            <a:pPr algn="l"/>
            <a:r>
              <a:rPr sz="1000" b="0" i="0">
                <a:solidFill>
                  <a:srgbClr val="80A0C0"/>
                </a:solidFill>
                <a:latin typeface="Calibri"/>
              </a:rPr>
              <a:t>Manager de proiect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05840" y="3995928"/>
            <a:ext cx="4389120" cy="274320"/>
          </a:xfrm>
          <a:prstGeom prst="rect">
            <a:avLst/>
          </a:prstGeom>
          <a:noFill/>
        </p:spPr>
        <p:txBody>
          <a:bodyPr wrap="square"/>
          <a:lstStyle/>
          <a:p>
            <a:pPr algn="l"/>
            <a:r>
              <a:rPr sz="1500" b="1" i="0">
                <a:solidFill>
                  <a:srgbClr val="FFFFFF"/>
                </a:solidFill>
                <a:latin typeface="Calibri"/>
              </a:rPr>
              <a:t>Laura Ciobotaru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05840" y="4361688"/>
            <a:ext cx="4389120" cy="182880"/>
          </a:xfrm>
          <a:prstGeom prst="rect">
            <a:avLst/>
          </a:prstGeom>
          <a:noFill/>
        </p:spPr>
        <p:txBody>
          <a:bodyPr wrap="square"/>
          <a:lstStyle/>
          <a:p>
            <a:pPr algn="l"/>
            <a:r>
              <a:rPr sz="1000" b="0" i="0">
                <a:solidFill>
                  <a:srgbClr val="80A0C0"/>
                </a:solidFill>
                <a:latin typeface="Calibri"/>
              </a:rPr>
              <a:t>Telefon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05840" y="4562856"/>
            <a:ext cx="4389120" cy="274320"/>
          </a:xfrm>
          <a:prstGeom prst="rect">
            <a:avLst/>
          </a:prstGeom>
          <a:noFill/>
        </p:spPr>
        <p:txBody>
          <a:bodyPr wrap="square"/>
          <a:lstStyle/>
          <a:p>
            <a:pPr algn="l"/>
            <a:r>
              <a:rPr sz="1500" b="1" i="0" dirty="0">
                <a:solidFill>
                  <a:srgbClr val="FFFFFF"/>
                </a:solidFill>
                <a:latin typeface="Calibri"/>
              </a:rPr>
              <a:t>0237.</a:t>
            </a:r>
            <a:r>
              <a:rPr lang="ro-RO" sz="1500" b="1" i="0" dirty="0">
                <a:solidFill>
                  <a:srgbClr val="FFFFFF"/>
                </a:solidFill>
                <a:latin typeface="Calibri"/>
              </a:rPr>
              <a:t>616.800</a:t>
            </a:r>
            <a:endParaRPr sz="1500" b="1" i="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05840" y="4928616"/>
            <a:ext cx="4389120" cy="182880"/>
          </a:xfrm>
          <a:prstGeom prst="rect">
            <a:avLst/>
          </a:prstGeom>
          <a:noFill/>
        </p:spPr>
        <p:txBody>
          <a:bodyPr wrap="square"/>
          <a:lstStyle/>
          <a:p>
            <a:pPr algn="l"/>
            <a:r>
              <a:rPr sz="1000" b="0" i="0">
                <a:solidFill>
                  <a:srgbClr val="80A0C0"/>
                </a:solidFill>
                <a:latin typeface="Calibri"/>
              </a:rPr>
              <a:t>E-mail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05840" y="5129784"/>
            <a:ext cx="4389120" cy="274320"/>
          </a:xfrm>
          <a:prstGeom prst="rect">
            <a:avLst/>
          </a:prstGeom>
          <a:noFill/>
        </p:spPr>
        <p:txBody>
          <a:bodyPr wrap="square"/>
          <a:lstStyle/>
          <a:p>
            <a:pPr algn="l"/>
            <a:r>
              <a:rPr sz="1500" b="1" i="0">
                <a:solidFill>
                  <a:srgbClr val="FFFFFF"/>
                </a:solidFill>
                <a:latin typeface="Calibri"/>
              </a:rPr>
              <a:t>contact@cjvrancea.ro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05840" y="5495544"/>
            <a:ext cx="4389120" cy="182880"/>
          </a:xfrm>
          <a:prstGeom prst="rect">
            <a:avLst/>
          </a:prstGeom>
          <a:noFill/>
        </p:spPr>
        <p:txBody>
          <a:bodyPr wrap="square"/>
          <a:lstStyle/>
          <a:p>
            <a:pPr algn="l"/>
            <a:r>
              <a:rPr sz="1000" b="0" i="0">
                <a:solidFill>
                  <a:srgbClr val="80A0C0"/>
                </a:solidFill>
                <a:latin typeface="Calibri"/>
              </a:rPr>
              <a:t>Web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05840" y="5696712"/>
            <a:ext cx="4389120" cy="274320"/>
          </a:xfrm>
          <a:prstGeom prst="rect">
            <a:avLst/>
          </a:prstGeom>
          <a:noFill/>
        </p:spPr>
        <p:txBody>
          <a:bodyPr wrap="square"/>
          <a:lstStyle/>
          <a:p>
            <a:pPr algn="l"/>
            <a:r>
              <a:rPr sz="1500" b="1" i="0">
                <a:solidFill>
                  <a:srgbClr val="FFFFFF"/>
                </a:solidFill>
                <a:latin typeface="Calibri"/>
              </a:rPr>
              <a:t>www.cjvrancea.ro</a:t>
            </a:r>
          </a:p>
        </p:txBody>
      </p:sp>
      <p:pic>
        <p:nvPicPr>
          <p:cNvPr id="18" name="Picture 17" descr="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1384489"/>
            <a:ext cx="5303520" cy="3540381"/>
          </a:xfrm>
          <a:prstGeom prst="rect">
            <a:avLst/>
          </a:prstGeom>
        </p:spPr>
      </p:pic>
      <p:pic>
        <p:nvPicPr>
          <p:cNvPr id="19" name="Picture 18" descr="ima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15600" y="5303520"/>
            <a:ext cx="855802" cy="100584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0" y="6537960"/>
            <a:ext cx="12191695" cy="320040"/>
          </a:xfrm>
          <a:prstGeom prst="rect">
            <a:avLst/>
          </a:prstGeom>
          <a:solidFill>
            <a:srgbClr val="D4A03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1" name="TextBox 20"/>
          <p:cNvSpPr txBox="1"/>
          <p:nvPr/>
        </p:nvSpPr>
        <p:spPr>
          <a:xfrm>
            <a:off x="10972800" y="6556248"/>
            <a:ext cx="731520" cy="274320"/>
          </a:xfrm>
          <a:prstGeom prst="rect">
            <a:avLst/>
          </a:prstGeom>
          <a:noFill/>
        </p:spPr>
        <p:txBody>
          <a:bodyPr wrap="square"/>
          <a:lstStyle/>
          <a:p>
            <a:pPr algn="r"/>
            <a:r>
              <a:rPr sz="1000" b="1" i="0">
                <a:solidFill>
                  <a:srgbClr val="0D1B2A"/>
                </a:solidFill>
                <a:latin typeface="Calibri"/>
              </a:rPr>
              <a:t>12/12</a:t>
            </a:r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858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0" y="6446520"/>
            <a:ext cx="12191695" cy="411480"/>
          </a:xfrm>
          <a:prstGeom prst="rect">
            <a:avLst/>
          </a:prstGeom>
          <a:solidFill>
            <a:srgbClr val="1B3A5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731520" y="1143000"/>
            <a:ext cx="320040" cy="54864"/>
          </a:xfrm>
          <a:prstGeom prst="rect">
            <a:avLst/>
          </a:prstGeom>
          <a:solidFill>
            <a:srgbClr val="D4A03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731520" y="1280160"/>
            <a:ext cx="10058400" cy="548640"/>
          </a:xfrm>
          <a:prstGeom prst="rect">
            <a:avLst/>
          </a:prstGeom>
          <a:noFill/>
        </p:spPr>
        <p:txBody>
          <a:bodyPr wrap="square" anchor="t"/>
          <a:lstStyle/>
          <a:p>
            <a:pPr algn="l"/>
            <a:r>
              <a:rPr sz="2800" b="1" i="0" dirty="0">
                <a:solidFill>
                  <a:srgbClr val="1B3A5C"/>
                </a:solidFill>
                <a:latin typeface="Calibri"/>
              </a:rPr>
              <a:t>CONTEXT ȘI PROGRAMUL DE FINANȚARE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31520" y="2286000"/>
            <a:ext cx="5029200" cy="3840480"/>
          </a:xfrm>
          <a:prstGeom prst="roundRect">
            <a:avLst/>
          </a:prstGeom>
          <a:solidFill>
            <a:srgbClr val="F5F7FA"/>
          </a:solidFill>
          <a:ln w="12700">
            <a:solidFill>
              <a:srgbClr val="E8EB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1005840" y="2468880"/>
            <a:ext cx="4572000" cy="2410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100" b="1" dirty="0" err="1">
                <a:solidFill>
                  <a:srgbClr val="2E86AB"/>
                </a:solidFill>
                <a:latin typeface="Calibri"/>
              </a:rPr>
              <a:t>Programul</a:t>
            </a:r>
            <a:endParaRPr lang="ro-RO" sz="1100" b="1" dirty="0">
              <a:solidFill>
                <a:srgbClr val="2E86AB"/>
              </a:solidFill>
              <a:latin typeface="Calibri"/>
            </a:endParaRPr>
          </a:p>
          <a:p>
            <a:endParaRPr lang="ro-RO" sz="1100" b="1" dirty="0">
              <a:solidFill>
                <a:srgbClr val="2E86AB"/>
              </a:solidFill>
              <a:latin typeface="Calibri"/>
            </a:endParaRPr>
          </a:p>
          <a:p>
            <a:endParaRPr sz="1100" b="1" dirty="0">
              <a:solidFill>
                <a:srgbClr val="2E86AB"/>
              </a:solidFill>
              <a:latin typeface="Calibri"/>
            </a:endParaRPr>
          </a:p>
          <a:p>
            <a:pPr algn="l">
              <a:spcBef>
                <a:spcPts val="0"/>
              </a:spcBef>
              <a:spcAft>
                <a:spcPts val="800"/>
              </a:spcAft>
              <a:buChar char="•"/>
            </a:pPr>
            <a:r>
              <a:rPr sz="1300" b="1" i="0" dirty="0" err="1">
                <a:solidFill>
                  <a:srgbClr val="1A1A2E"/>
                </a:solidFill>
                <a:latin typeface="Calibri"/>
              </a:rPr>
              <a:t>Programul</a:t>
            </a:r>
            <a:r>
              <a:rPr sz="1300" b="1" i="0" dirty="0">
                <a:solidFill>
                  <a:srgbClr val="1A1A2E"/>
                </a:solidFill>
                <a:latin typeface="Calibri"/>
              </a:rPr>
              <a:t> Regional Sud-Est 2021-2027</a:t>
            </a:r>
          </a:p>
          <a:p>
            <a:pPr algn="l">
              <a:spcBef>
                <a:spcPts val="0"/>
              </a:spcBef>
              <a:spcAft>
                <a:spcPts val="800"/>
              </a:spcAft>
              <a:buChar char="•"/>
            </a:pPr>
            <a:r>
              <a:rPr sz="1300" b="0" i="0" dirty="0" err="1">
                <a:solidFill>
                  <a:srgbClr val="6B7080"/>
                </a:solidFill>
                <a:latin typeface="Calibri"/>
              </a:rPr>
              <a:t>Obiectiv</a:t>
            </a:r>
            <a:r>
              <a:rPr sz="1300" b="0" i="0" dirty="0">
                <a:solidFill>
                  <a:srgbClr val="6B7080"/>
                </a:solidFill>
                <a:latin typeface="Calibri"/>
              </a:rPr>
              <a:t> de </a:t>
            </a:r>
            <a:r>
              <a:rPr sz="1300" b="0" i="0" dirty="0" err="1">
                <a:solidFill>
                  <a:srgbClr val="6B7080"/>
                </a:solidFill>
                <a:latin typeface="Calibri"/>
              </a:rPr>
              <a:t>politică</a:t>
            </a:r>
            <a:r>
              <a:rPr sz="1300" b="0" i="0" dirty="0">
                <a:solidFill>
                  <a:srgbClr val="6B7080"/>
                </a:solidFill>
                <a:latin typeface="Calibri"/>
              </a:rPr>
              <a:t> 2 — O </a:t>
            </a:r>
            <a:r>
              <a:rPr sz="1300" b="0" i="0" dirty="0" err="1">
                <a:solidFill>
                  <a:srgbClr val="6B7080"/>
                </a:solidFill>
                <a:latin typeface="Calibri"/>
              </a:rPr>
              <a:t>Europă</a:t>
            </a:r>
            <a:r>
              <a:rPr sz="1300" b="0" i="0" dirty="0">
                <a:solidFill>
                  <a:srgbClr val="6B7080"/>
                </a:solidFill>
                <a:latin typeface="Calibri"/>
              </a:rPr>
              <a:t> </a:t>
            </a:r>
            <a:r>
              <a:rPr sz="1300" b="0" i="0" dirty="0" err="1">
                <a:solidFill>
                  <a:srgbClr val="6B7080"/>
                </a:solidFill>
                <a:latin typeface="Calibri"/>
              </a:rPr>
              <a:t>mai</a:t>
            </a:r>
            <a:r>
              <a:rPr sz="1300" b="0" i="0" dirty="0">
                <a:solidFill>
                  <a:srgbClr val="6B7080"/>
                </a:solidFill>
                <a:latin typeface="Calibri"/>
              </a:rPr>
              <a:t> </a:t>
            </a:r>
            <a:r>
              <a:rPr sz="1300" b="0" i="0" dirty="0" err="1">
                <a:solidFill>
                  <a:srgbClr val="6B7080"/>
                </a:solidFill>
                <a:latin typeface="Calibri"/>
              </a:rPr>
              <a:t>verde</a:t>
            </a:r>
            <a:r>
              <a:rPr sz="1300" b="0" i="0" dirty="0">
                <a:solidFill>
                  <a:srgbClr val="6B7080"/>
                </a:solidFill>
                <a:latin typeface="Calibri"/>
              </a:rPr>
              <a:t>, </a:t>
            </a:r>
            <a:r>
              <a:rPr sz="1300" b="0" i="0" dirty="0" err="1">
                <a:solidFill>
                  <a:srgbClr val="6B7080"/>
                </a:solidFill>
                <a:latin typeface="Calibri"/>
              </a:rPr>
              <a:t>rezilientă</a:t>
            </a:r>
            <a:r>
              <a:rPr sz="1300" b="0" i="0" dirty="0">
                <a:solidFill>
                  <a:srgbClr val="6B7080"/>
                </a:solidFill>
                <a:latin typeface="Calibri"/>
              </a:rPr>
              <a:t>, cu </a:t>
            </a:r>
            <a:r>
              <a:rPr sz="1300" b="0" i="0" dirty="0" err="1">
                <a:solidFill>
                  <a:srgbClr val="6B7080"/>
                </a:solidFill>
                <a:latin typeface="Calibri"/>
              </a:rPr>
              <a:t>emisii</a:t>
            </a:r>
            <a:r>
              <a:rPr sz="1300" b="0" i="0" dirty="0">
                <a:solidFill>
                  <a:srgbClr val="6B7080"/>
                </a:solidFill>
                <a:latin typeface="Calibri"/>
              </a:rPr>
              <a:t> </a:t>
            </a:r>
            <a:r>
              <a:rPr sz="1300" b="0" i="0" dirty="0" err="1">
                <a:solidFill>
                  <a:srgbClr val="6B7080"/>
                </a:solidFill>
                <a:latin typeface="Calibri"/>
              </a:rPr>
              <a:t>reduse</a:t>
            </a:r>
            <a:r>
              <a:rPr sz="1300" b="0" i="0" dirty="0">
                <a:solidFill>
                  <a:srgbClr val="6B7080"/>
                </a:solidFill>
                <a:latin typeface="Calibri"/>
              </a:rPr>
              <a:t> de carbon</a:t>
            </a:r>
          </a:p>
          <a:p>
            <a:pPr algn="l">
              <a:spcBef>
                <a:spcPts val="0"/>
              </a:spcBef>
              <a:spcAft>
                <a:spcPts val="800"/>
              </a:spcAft>
              <a:buChar char="•"/>
            </a:pPr>
            <a:r>
              <a:rPr sz="1300" b="0" i="0" dirty="0" err="1">
                <a:solidFill>
                  <a:srgbClr val="6B7080"/>
                </a:solidFill>
                <a:latin typeface="Calibri"/>
              </a:rPr>
              <a:t>Prioritatea</a:t>
            </a:r>
            <a:r>
              <a:rPr sz="1300" b="0" i="0" dirty="0">
                <a:solidFill>
                  <a:srgbClr val="6B7080"/>
                </a:solidFill>
                <a:latin typeface="Calibri"/>
              </a:rPr>
              <a:t> 2 — O </a:t>
            </a:r>
            <a:r>
              <a:rPr sz="1300" b="0" i="0" dirty="0" err="1">
                <a:solidFill>
                  <a:srgbClr val="6B7080"/>
                </a:solidFill>
                <a:latin typeface="Calibri"/>
              </a:rPr>
              <a:t>regiune</a:t>
            </a:r>
            <a:r>
              <a:rPr sz="1300" b="0" i="0" dirty="0">
                <a:solidFill>
                  <a:srgbClr val="6B7080"/>
                </a:solidFill>
                <a:latin typeface="Calibri"/>
              </a:rPr>
              <a:t> cu </a:t>
            </a:r>
            <a:r>
              <a:rPr sz="1300" b="0" i="0" dirty="0" err="1">
                <a:solidFill>
                  <a:srgbClr val="6B7080"/>
                </a:solidFill>
                <a:latin typeface="Calibri"/>
              </a:rPr>
              <a:t>comunități</a:t>
            </a:r>
            <a:r>
              <a:rPr sz="1300" b="0" i="0" dirty="0">
                <a:solidFill>
                  <a:srgbClr val="6B7080"/>
                </a:solidFill>
                <a:latin typeface="Calibri"/>
              </a:rPr>
              <a:t> </a:t>
            </a:r>
            <a:r>
              <a:rPr sz="1300" b="0" i="0" dirty="0" err="1">
                <a:solidFill>
                  <a:srgbClr val="6B7080"/>
                </a:solidFill>
                <a:latin typeface="Calibri"/>
              </a:rPr>
              <a:t>prietenoase</a:t>
            </a:r>
            <a:r>
              <a:rPr sz="1300" b="0" i="0" dirty="0">
                <a:solidFill>
                  <a:srgbClr val="6B7080"/>
                </a:solidFill>
                <a:latin typeface="Calibri"/>
              </a:rPr>
              <a:t> cu </a:t>
            </a:r>
            <a:r>
              <a:rPr sz="1300" b="0" i="0" dirty="0" err="1">
                <a:solidFill>
                  <a:srgbClr val="6B7080"/>
                </a:solidFill>
                <a:latin typeface="Calibri"/>
              </a:rPr>
              <a:t>mediul</a:t>
            </a:r>
            <a:endParaRPr sz="1300" b="0" i="0" dirty="0">
              <a:solidFill>
                <a:srgbClr val="6B7080"/>
              </a:solidFill>
              <a:latin typeface="Calibri"/>
            </a:endParaRPr>
          </a:p>
          <a:p>
            <a:pPr algn="l">
              <a:spcBef>
                <a:spcPts val="0"/>
              </a:spcBef>
              <a:spcAft>
                <a:spcPts val="800"/>
              </a:spcAft>
              <a:buChar char="•"/>
            </a:pPr>
            <a:r>
              <a:rPr sz="1300" b="0" i="0" dirty="0" err="1">
                <a:solidFill>
                  <a:srgbClr val="6B7080"/>
                </a:solidFill>
                <a:latin typeface="Calibri"/>
              </a:rPr>
              <a:t>Obiectiv</a:t>
            </a:r>
            <a:r>
              <a:rPr sz="1300" b="0" i="0" dirty="0">
                <a:solidFill>
                  <a:srgbClr val="6B7080"/>
                </a:solidFill>
                <a:latin typeface="Calibri"/>
              </a:rPr>
              <a:t> Specific 2.4 — </a:t>
            </a:r>
            <a:r>
              <a:rPr sz="1300" b="0" i="0" dirty="0" err="1">
                <a:solidFill>
                  <a:srgbClr val="6B7080"/>
                </a:solidFill>
                <a:latin typeface="Calibri"/>
              </a:rPr>
              <a:t>Promovarea</a:t>
            </a:r>
            <a:r>
              <a:rPr sz="1300" b="0" i="0" dirty="0">
                <a:solidFill>
                  <a:srgbClr val="6B7080"/>
                </a:solidFill>
                <a:latin typeface="Calibri"/>
              </a:rPr>
              <a:t> </a:t>
            </a:r>
            <a:r>
              <a:rPr sz="1300" b="0" i="0" dirty="0" err="1">
                <a:solidFill>
                  <a:srgbClr val="6B7080"/>
                </a:solidFill>
                <a:latin typeface="Calibri"/>
              </a:rPr>
              <a:t>adaptării</a:t>
            </a:r>
            <a:r>
              <a:rPr sz="1300" b="0" i="0" dirty="0">
                <a:solidFill>
                  <a:srgbClr val="6B7080"/>
                </a:solidFill>
                <a:latin typeface="Calibri"/>
              </a:rPr>
              <a:t> la </a:t>
            </a:r>
            <a:r>
              <a:rPr sz="1300" b="0" i="0" dirty="0" err="1">
                <a:solidFill>
                  <a:srgbClr val="6B7080"/>
                </a:solidFill>
                <a:latin typeface="Calibri"/>
              </a:rPr>
              <a:t>schimbările</a:t>
            </a:r>
            <a:r>
              <a:rPr sz="1300" b="0" i="0" dirty="0">
                <a:solidFill>
                  <a:srgbClr val="6B7080"/>
                </a:solidFill>
                <a:latin typeface="Calibri"/>
              </a:rPr>
              <a:t> </a:t>
            </a:r>
            <a:r>
              <a:rPr sz="1300" b="0" i="0" dirty="0" err="1">
                <a:solidFill>
                  <a:srgbClr val="6B7080"/>
                </a:solidFill>
                <a:latin typeface="Calibri"/>
              </a:rPr>
              <a:t>climatice</a:t>
            </a:r>
            <a:r>
              <a:rPr sz="1300" b="0" i="0" dirty="0">
                <a:solidFill>
                  <a:srgbClr val="6B7080"/>
                </a:solidFill>
                <a:latin typeface="Calibri"/>
              </a:rPr>
              <a:t>, a </a:t>
            </a:r>
            <a:r>
              <a:rPr sz="1300" b="0" i="0" dirty="0" err="1">
                <a:solidFill>
                  <a:srgbClr val="6B7080"/>
                </a:solidFill>
                <a:latin typeface="Calibri"/>
              </a:rPr>
              <a:t>prevenirii</a:t>
            </a:r>
            <a:r>
              <a:rPr sz="1300" b="0" i="0" dirty="0">
                <a:solidFill>
                  <a:srgbClr val="6B7080"/>
                </a:solidFill>
                <a:latin typeface="Calibri"/>
              </a:rPr>
              <a:t> </a:t>
            </a:r>
            <a:r>
              <a:rPr sz="1300" b="0" i="0" dirty="0" err="1">
                <a:solidFill>
                  <a:srgbClr val="6B7080"/>
                </a:solidFill>
                <a:latin typeface="Calibri"/>
              </a:rPr>
              <a:t>riscurilor</a:t>
            </a:r>
            <a:r>
              <a:rPr sz="1300" b="0" i="0" dirty="0">
                <a:solidFill>
                  <a:srgbClr val="6B7080"/>
                </a:solidFill>
                <a:latin typeface="Calibri"/>
              </a:rPr>
              <a:t> de </a:t>
            </a:r>
            <a:r>
              <a:rPr sz="1300" b="0" i="0" dirty="0" err="1">
                <a:solidFill>
                  <a:srgbClr val="6B7080"/>
                </a:solidFill>
                <a:latin typeface="Calibri"/>
              </a:rPr>
              <a:t>dezastre</a:t>
            </a:r>
            <a:r>
              <a:rPr sz="1300" b="0" i="0" dirty="0">
                <a:solidFill>
                  <a:srgbClr val="6B7080"/>
                </a:solidFill>
                <a:latin typeface="Calibri"/>
              </a:rPr>
              <a:t> </a:t>
            </a:r>
            <a:r>
              <a:rPr sz="1300" b="0" i="0" dirty="0" err="1">
                <a:solidFill>
                  <a:srgbClr val="6B7080"/>
                </a:solidFill>
                <a:latin typeface="Calibri"/>
              </a:rPr>
              <a:t>și</a:t>
            </a:r>
            <a:r>
              <a:rPr sz="1300" b="0" i="0" dirty="0">
                <a:solidFill>
                  <a:srgbClr val="6B7080"/>
                </a:solidFill>
                <a:latin typeface="Calibri"/>
              </a:rPr>
              <a:t> a </a:t>
            </a:r>
            <a:r>
              <a:rPr sz="1300" b="0" i="0" dirty="0" err="1">
                <a:solidFill>
                  <a:srgbClr val="6B7080"/>
                </a:solidFill>
                <a:latin typeface="Calibri"/>
              </a:rPr>
              <a:t>rezilienței</a:t>
            </a:r>
            <a:endParaRPr sz="1300" b="0" i="0" dirty="0">
              <a:solidFill>
                <a:srgbClr val="6B7080"/>
              </a:solidFill>
              <a:latin typeface="Calibri"/>
            </a:endParaRPr>
          </a:p>
          <a:p>
            <a:pPr algn="l">
              <a:spcBef>
                <a:spcPts val="0"/>
              </a:spcBef>
              <a:spcAft>
                <a:spcPts val="800"/>
              </a:spcAft>
              <a:buChar char="•"/>
            </a:pPr>
            <a:r>
              <a:rPr sz="1300" b="0" i="0" dirty="0" err="1">
                <a:solidFill>
                  <a:srgbClr val="6B7080"/>
                </a:solidFill>
                <a:latin typeface="Calibri"/>
              </a:rPr>
              <a:t>Acțiunea</a:t>
            </a:r>
            <a:r>
              <a:rPr sz="1300" b="0" i="0" dirty="0">
                <a:solidFill>
                  <a:srgbClr val="6B7080"/>
                </a:solidFill>
                <a:latin typeface="Calibri"/>
              </a:rPr>
              <a:t> 2.2 — </a:t>
            </a:r>
            <a:r>
              <a:rPr sz="1300" b="0" i="0" dirty="0" err="1">
                <a:solidFill>
                  <a:srgbClr val="6B7080"/>
                </a:solidFill>
                <a:latin typeface="Calibri"/>
              </a:rPr>
              <a:t>Consolidarea</a:t>
            </a:r>
            <a:r>
              <a:rPr sz="1300" b="0" i="0" dirty="0">
                <a:solidFill>
                  <a:srgbClr val="6B7080"/>
                </a:solidFill>
                <a:latin typeface="Calibri"/>
              </a:rPr>
              <a:t> </a:t>
            </a:r>
            <a:r>
              <a:rPr sz="1300" b="0" i="0" dirty="0" err="1">
                <a:solidFill>
                  <a:srgbClr val="6B7080"/>
                </a:solidFill>
                <a:latin typeface="Calibri"/>
              </a:rPr>
              <a:t>clădirilor</a:t>
            </a:r>
            <a:r>
              <a:rPr sz="1300" b="0" i="0" dirty="0">
                <a:solidFill>
                  <a:srgbClr val="6B7080"/>
                </a:solidFill>
                <a:latin typeface="Calibri"/>
              </a:rPr>
              <a:t> </a:t>
            </a:r>
            <a:r>
              <a:rPr sz="1300" b="0" i="0" dirty="0" err="1">
                <a:solidFill>
                  <a:srgbClr val="6B7080"/>
                </a:solidFill>
                <a:latin typeface="Calibri"/>
              </a:rPr>
              <a:t>aflate</a:t>
            </a:r>
            <a:r>
              <a:rPr sz="1300" b="0" i="0" dirty="0">
                <a:solidFill>
                  <a:srgbClr val="6B7080"/>
                </a:solidFill>
                <a:latin typeface="Calibri"/>
              </a:rPr>
              <a:t> </a:t>
            </a:r>
            <a:r>
              <a:rPr sz="1300" b="0" i="0" dirty="0" err="1">
                <a:solidFill>
                  <a:srgbClr val="6B7080"/>
                </a:solidFill>
                <a:latin typeface="Calibri"/>
              </a:rPr>
              <a:t>în</a:t>
            </a:r>
            <a:r>
              <a:rPr sz="1300" b="0" i="0" dirty="0">
                <a:solidFill>
                  <a:srgbClr val="6B7080"/>
                </a:solidFill>
                <a:latin typeface="Calibri"/>
              </a:rPr>
              <a:t> </a:t>
            </a:r>
            <a:r>
              <a:rPr sz="1300" b="0" i="0" dirty="0" err="1">
                <a:solidFill>
                  <a:srgbClr val="6B7080"/>
                </a:solidFill>
                <a:latin typeface="Calibri"/>
              </a:rPr>
              <a:t>risc</a:t>
            </a:r>
            <a:r>
              <a:rPr sz="1300" b="0" i="0" dirty="0">
                <a:solidFill>
                  <a:srgbClr val="6B7080"/>
                </a:solidFill>
                <a:latin typeface="Calibri"/>
              </a:rPr>
              <a:t> seismic</a:t>
            </a:r>
          </a:p>
        </p:txBody>
      </p:sp>
      <p:pic>
        <p:nvPicPr>
          <p:cNvPr id="27" name="Picture 26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447" y="137160"/>
            <a:ext cx="6400800" cy="99492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457200" y="6446520"/>
            <a:ext cx="6858000" cy="41148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sz="900">
                <a:solidFill>
                  <a:srgbClr val="FFFFFF"/>
                </a:solidFill>
                <a:latin typeface="Calibri"/>
              </a:rPr>
              <a:t>Programul Regional Sud-Est 2021-2027 | Acțiunea 2.2 - Consolidarea clădirilor în risc seismic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772400" y="6446520"/>
            <a:ext cx="2743200" cy="41148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/>
            <a:r>
              <a:rPr sz="900" b="1">
                <a:solidFill>
                  <a:srgbClr val="D4A03C"/>
                </a:solidFill>
                <a:latin typeface="Calibri"/>
              </a:rPr>
              <a:t>Consiliul Județean Vrancea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0972800" y="6446520"/>
            <a:ext cx="731520" cy="41148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/>
            <a:r>
              <a:rPr sz="900" b="1">
                <a:solidFill>
                  <a:srgbClr val="FFFFFF"/>
                </a:solidFill>
                <a:latin typeface="Calibri"/>
              </a:rPr>
              <a:t>2/12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6217920" y="2286000"/>
            <a:ext cx="5303520" cy="3474720"/>
          </a:xfrm>
          <a:prstGeom prst="roundRect">
            <a:avLst/>
          </a:prstGeom>
          <a:solidFill>
            <a:srgbClr val="1B3A5C"/>
          </a:solidFill>
          <a:ln>
            <a:solidFill>
              <a:srgbClr val="1B3A5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2" name="TextBox 31"/>
          <p:cNvSpPr txBox="1"/>
          <p:nvPr/>
        </p:nvSpPr>
        <p:spPr>
          <a:xfrm>
            <a:off x="6492240" y="2423160"/>
            <a:ext cx="4754880" cy="201168"/>
          </a:xfrm>
          <a:prstGeom prst="rect">
            <a:avLst/>
          </a:prstGeom>
          <a:noFill/>
        </p:spPr>
        <p:txBody>
          <a:bodyPr wrap="square"/>
          <a:lstStyle/>
          <a:p>
            <a:pPr algn="l"/>
            <a:r>
              <a:rPr sz="1000" b="0" i="0">
                <a:solidFill>
                  <a:srgbClr val="80A0C0"/>
                </a:solidFill>
                <a:latin typeface="Calibri"/>
              </a:rPr>
              <a:t>Data depunerii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492240" y="2624328"/>
            <a:ext cx="4754880" cy="274320"/>
          </a:xfrm>
          <a:prstGeom prst="rect">
            <a:avLst/>
          </a:prstGeom>
          <a:noFill/>
        </p:spPr>
        <p:txBody>
          <a:bodyPr wrap="square"/>
          <a:lstStyle/>
          <a:p>
            <a:pPr algn="l"/>
            <a:r>
              <a:rPr sz="1500" b="1" i="0">
                <a:solidFill>
                  <a:srgbClr val="FFFFFF"/>
                </a:solidFill>
                <a:latin typeface="Calibri"/>
              </a:rPr>
              <a:t>29 octombrie 2025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492240" y="2971800"/>
            <a:ext cx="4572000" cy="9144"/>
          </a:xfrm>
          <a:prstGeom prst="rect">
            <a:avLst/>
          </a:prstGeom>
          <a:solidFill>
            <a:srgbClr val="2A50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5" name="TextBox 34"/>
          <p:cNvSpPr txBox="1"/>
          <p:nvPr/>
        </p:nvSpPr>
        <p:spPr>
          <a:xfrm>
            <a:off x="6492240" y="3063240"/>
            <a:ext cx="4754880" cy="201168"/>
          </a:xfrm>
          <a:prstGeom prst="rect">
            <a:avLst/>
          </a:prstGeom>
          <a:noFill/>
        </p:spPr>
        <p:txBody>
          <a:bodyPr wrap="square"/>
          <a:lstStyle/>
          <a:p>
            <a:pPr algn="l"/>
            <a:r>
              <a:rPr sz="1000" b="0" i="0">
                <a:solidFill>
                  <a:srgbClr val="80A0C0"/>
                </a:solidFill>
                <a:latin typeface="Calibri"/>
              </a:rPr>
              <a:t>Apel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492240" y="3264408"/>
            <a:ext cx="4754880" cy="274320"/>
          </a:xfrm>
          <a:prstGeom prst="rect">
            <a:avLst/>
          </a:prstGeom>
          <a:noFill/>
        </p:spPr>
        <p:txBody>
          <a:bodyPr wrap="square"/>
          <a:lstStyle/>
          <a:p>
            <a:pPr algn="l"/>
            <a:r>
              <a:rPr sz="1500" b="1" i="0">
                <a:solidFill>
                  <a:srgbClr val="FFFFFF"/>
                </a:solidFill>
                <a:latin typeface="Calibri"/>
              </a:rPr>
              <a:t>PRSE/2.2/2/2025</a:t>
            </a:r>
          </a:p>
        </p:txBody>
      </p:sp>
      <p:sp>
        <p:nvSpPr>
          <p:cNvPr id="37" name="Rectangle 36"/>
          <p:cNvSpPr/>
          <p:nvPr/>
        </p:nvSpPr>
        <p:spPr>
          <a:xfrm>
            <a:off x="6492240" y="3611880"/>
            <a:ext cx="4572000" cy="9144"/>
          </a:xfrm>
          <a:prstGeom prst="rect">
            <a:avLst/>
          </a:prstGeom>
          <a:solidFill>
            <a:srgbClr val="2A50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8" name="TextBox 37"/>
          <p:cNvSpPr txBox="1"/>
          <p:nvPr/>
        </p:nvSpPr>
        <p:spPr>
          <a:xfrm>
            <a:off x="6492240" y="3703320"/>
            <a:ext cx="4754880" cy="201168"/>
          </a:xfrm>
          <a:prstGeom prst="rect">
            <a:avLst/>
          </a:prstGeom>
          <a:noFill/>
        </p:spPr>
        <p:txBody>
          <a:bodyPr wrap="square"/>
          <a:lstStyle/>
          <a:p>
            <a:pPr algn="l"/>
            <a:r>
              <a:rPr sz="1000" b="0" i="0">
                <a:solidFill>
                  <a:srgbClr val="80A0C0"/>
                </a:solidFill>
                <a:latin typeface="Calibri"/>
              </a:rPr>
              <a:t>Durată investiție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492240" y="3904488"/>
            <a:ext cx="4754880" cy="274320"/>
          </a:xfrm>
          <a:prstGeom prst="rect">
            <a:avLst/>
          </a:prstGeom>
          <a:noFill/>
        </p:spPr>
        <p:txBody>
          <a:bodyPr wrap="square"/>
          <a:lstStyle/>
          <a:p>
            <a:pPr algn="l"/>
            <a:r>
              <a:rPr sz="1500" b="1" i="0">
                <a:solidFill>
                  <a:srgbClr val="FFFFFF"/>
                </a:solidFill>
                <a:latin typeface="Calibri"/>
              </a:rPr>
              <a:t>36 luni</a:t>
            </a:r>
          </a:p>
        </p:txBody>
      </p:sp>
      <p:sp>
        <p:nvSpPr>
          <p:cNvPr id="40" name="Rectangle 39"/>
          <p:cNvSpPr/>
          <p:nvPr/>
        </p:nvSpPr>
        <p:spPr>
          <a:xfrm>
            <a:off x="6492240" y="4251960"/>
            <a:ext cx="4572000" cy="9144"/>
          </a:xfrm>
          <a:prstGeom prst="rect">
            <a:avLst/>
          </a:prstGeom>
          <a:solidFill>
            <a:srgbClr val="2A50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1" name="TextBox 40"/>
          <p:cNvSpPr txBox="1"/>
          <p:nvPr/>
        </p:nvSpPr>
        <p:spPr>
          <a:xfrm>
            <a:off x="6492240" y="4343400"/>
            <a:ext cx="4754880" cy="201168"/>
          </a:xfrm>
          <a:prstGeom prst="rect">
            <a:avLst/>
          </a:prstGeom>
          <a:noFill/>
        </p:spPr>
        <p:txBody>
          <a:bodyPr wrap="square"/>
          <a:lstStyle/>
          <a:p>
            <a:pPr algn="l"/>
            <a:r>
              <a:rPr sz="1000" b="0" i="0">
                <a:solidFill>
                  <a:srgbClr val="80A0C0"/>
                </a:solidFill>
                <a:latin typeface="Calibri"/>
              </a:rPr>
              <a:t>Durată execuție lucrări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492240" y="4544568"/>
            <a:ext cx="4754880" cy="274320"/>
          </a:xfrm>
          <a:prstGeom prst="rect">
            <a:avLst/>
          </a:prstGeom>
          <a:noFill/>
        </p:spPr>
        <p:txBody>
          <a:bodyPr wrap="square"/>
          <a:lstStyle/>
          <a:p>
            <a:pPr algn="l"/>
            <a:r>
              <a:rPr sz="1500" b="1" i="0">
                <a:solidFill>
                  <a:srgbClr val="FFFFFF"/>
                </a:solidFill>
                <a:latin typeface="Calibri"/>
              </a:rPr>
              <a:t>24 luni</a:t>
            </a:r>
          </a:p>
        </p:txBody>
      </p:sp>
      <p:sp>
        <p:nvSpPr>
          <p:cNvPr id="43" name="Rectangle 42"/>
          <p:cNvSpPr/>
          <p:nvPr/>
        </p:nvSpPr>
        <p:spPr>
          <a:xfrm>
            <a:off x="6492240" y="4892040"/>
            <a:ext cx="4572000" cy="9144"/>
          </a:xfrm>
          <a:prstGeom prst="rect">
            <a:avLst/>
          </a:prstGeom>
          <a:solidFill>
            <a:srgbClr val="2A50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4" name="TextBox 43"/>
          <p:cNvSpPr txBox="1"/>
          <p:nvPr/>
        </p:nvSpPr>
        <p:spPr>
          <a:xfrm>
            <a:off x="6492240" y="4983480"/>
            <a:ext cx="4754880" cy="201168"/>
          </a:xfrm>
          <a:prstGeom prst="rect">
            <a:avLst/>
          </a:prstGeom>
          <a:noFill/>
        </p:spPr>
        <p:txBody>
          <a:bodyPr wrap="square"/>
          <a:lstStyle/>
          <a:p>
            <a:pPr algn="l"/>
            <a:r>
              <a:rPr sz="1000" b="0" i="0">
                <a:solidFill>
                  <a:srgbClr val="80A0C0"/>
                </a:solidFill>
                <a:latin typeface="Calibri"/>
              </a:rPr>
              <a:t>Beneficiar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492240" y="5184648"/>
            <a:ext cx="4754880" cy="274320"/>
          </a:xfrm>
          <a:prstGeom prst="rect">
            <a:avLst/>
          </a:prstGeom>
          <a:noFill/>
        </p:spPr>
        <p:txBody>
          <a:bodyPr wrap="square"/>
          <a:lstStyle/>
          <a:p>
            <a:pPr algn="l"/>
            <a:r>
              <a:rPr sz="1500" b="1" i="0">
                <a:solidFill>
                  <a:srgbClr val="FFFFFF"/>
                </a:solidFill>
                <a:latin typeface="Calibri"/>
              </a:rPr>
              <a:t>Consiliul Județean Vrancea</a:t>
            </a:r>
          </a:p>
        </p:txBody>
      </p:sp>
      <p:pic>
        <p:nvPicPr>
          <p:cNvPr id="46" name="Picture 45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1320" y="6515100"/>
            <a:ext cx="233400" cy="274320"/>
          </a:xfrm>
          <a:prstGeom prst="rect">
            <a:avLst/>
          </a:prstGeom>
        </p:spPr>
      </p:pic>
    </p:spTree>
  </p:cSld>
  <p:clrMapOvr>
    <a:masterClrMapping/>
  </p:clrMapOvr>
  <p:transition spd="med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0" y="6446520"/>
            <a:ext cx="12191695" cy="411480"/>
          </a:xfrm>
          <a:prstGeom prst="rect">
            <a:avLst/>
          </a:prstGeom>
          <a:solidFill>
            <a:srgbClr val="1B3A5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731520" y="1143000"/>
            <a:ext cx="320040" cy="54864"/>
          </a:xfrm>
          <a:prstGeom prst="rect">
            <a:avLst/>
          </a:prstGeom>
          <a:solidFill>
            <a:srgbClr val="D4A03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731520" y="1280160"/>
            <a:ext cx="10058400" cy="548640"/>
          </a:xfrm>
          <a:prstGeom prst="rect">
            <a:avLst/>
          </a:prstGeom>
          <a:noFill/>
        </p:spPr>
        <p:txBody>
          <a:bodyPr wrap="square" anchor="t"/>
          <a:lstStyle/>
          <a:p>
            <a:pPr algn="l"/>
            <a:r>
              <a:rPr sz="2800" b="1" i="0">
                <a:solidFill>
                  <a:srgbClr val="1B3A5C"/>
                </a:solidFill>
                <a:latin typeface="Calibri"/>
              </a:rPr>
              <a:t>OBIECTIVUL PROIECTULUI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1520" y="2194560"/>
            <a:ext cx="6858000" cy="2286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600">
                <a:solidFill>
                  <a:srgbClr val="1A1A2E"/>
                </a:solidFill>
                <a:latin typeface="Calibri"/>
              </a:rPr>
              <a:t>Consolidarea și reabilitarea Spitalului de Psihiatrie Cronici Dumbrăveni — ansamblul de clădiri C1, C2, C3, C4, C23, C24, C25, C26 și C31 din CF 59813 (actual 60860) și C1 din CF 59814 (actual 61734) — pentru creșterea gradului de siguranță al clădirii și al utilizatorilor, precum și creșterea eficienței energetice.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31520" y="4206240"/>
            <a:ext cx="3474720" cy="2011680"/>
          </a:xfrm>
          <a:prstGeom prst="roundRect">
            <a:avLst/>
          </a:prstGeom>
          <a:solidFill>
            <a:srgbClr val="F5F7FA"/>
          </a:solidFill>
          <a:ln w="12700">
            <a:solidFill>
              <a:srgbClr val="E8EB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ounded Rectangle 10"/>
          <p:cNvSpPr/>
          <p:nvPr/>
        </p:nvSpPr>
        <p:spPr>
          <a:xfrm>
            <a:off x="914400" y="4343400"/>
            <a:ext cx="640080" cy="320040"/>
          </a:xfrm>
          <a:prstGeom prst="roundRect">
            <a:avLst/>
          </a:prstGeom>
          <a:solidFill>
            <a:srgbClr val="2E86A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914400" y="4361688"/>
            <a:ext cx="640080" cy="320040"/>
          </a:xfrm>
          <a:prstGeom prst="rect">
            <a:avLst/>
          </a:prstGeom>
          <a:noFill/>
        </p:spPr>
        <p:txBody>
          <a:bodyPr wrap="square" anchor="t"/>
          <a:lstStyle/>
          <a:p>
            <a:pPr algn="ctr"/>
            <a:r>
              <a:rPr sz="1200" b="1" i="0">
                <a:solidFill>
                  <a:srgbClr val="FFFFFF"/>
                </a:solidFill>
                <a:latin typeface="Calibri"/>
              </a:rPr>
              <a:t>OS1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91640" y="4343400"/>
            <a:ext cx="2377440" cy="320040"/>
          </a:xfrm>
          <a:prstGeom prst="rect">
            <a:avLst/>
          </a:prstGeom>
          <a:noFill/>
        </p:spPr>
        <p:txBody>
          <a:bodyPr wrap="square" anchor="t"/>
          <a:lstStyle/>
          <a:p>
            <a:pPr algn="l"/>
            <a:r>
              <a:rPr sz="1400" b="1" i="0">
                <a:solidFill>
                  <a:srgbClr val="1B3A5C"/>
                </a:solidFill>
                <a:latin typeface="Calibri"/>
              </a:rPr>
              <a:t>Consolidare structurală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14400" y="4800600"/>
            <a:ext cx="3108960" cy="1280160"/>
          </a:xfrm>
          <a:prstGeom prst="rect">
            <a:avLst/>
          </a:prstGeom>
          <a:noFill/>
        </p:spPr>
        <p:txBody>
          <a:bodyPr wrap="square" anchor="t"/>
          <a:lstStyle/>
          <a:p>
            <a:pPr algn="l"/>
            <a:r>
              <a:rPr sz="1100" b="0" i="0">
                <a:solidFill>
                  <a:srgbClr val="6B7080"/>
                </a:solidFill>
                <a:latin typeface="Calibri"/>
              </a:rPr>
              <a:t>Consolidarea structurii de rezistență, reabilitarea clădirilor, adaptarea la schimbările climatice, creșterea eficienței energetice și reducerea poluării.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480559" y="4206240"/>
            <a:ext cx="3474720" cy="2011680"/>
          </a:xfrm>
          <a:prstGeom prst="roundRect">
            <a:avLst/>
          </a:prstGeom>
          <a:solidFill>
            <a:srgbClr val="F5F7FA"/>
          </a:solidFill>
          <a:ln w="12700">
            <a:solidFill>
              <a:srgbClr val="E8EB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6" name="Rounded Rectangle 15"/>
          <p:cNvSpPr/>
          <p:nvPr/>
        </p:nvSpPr>
        <p:spPr>
          <a:xfrm>
            <a:off x="4663439" y="4343400"/>
            <a:ext cx="640080" cy="320040"/>
          </a:xfrm>
          <a:prstGeom prst="roundRect">
            <a:avLst/>
          </a:prstGeom>
          <a:solidFill>
            <a:srgbClr val="2E86A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TextBox 16"/>
          <p:cNvSpPr txBox="1"/>
          <p:nvPr/>
        </p:nvSpPr>
        <p:spPr>
          <a:xfrm>
            <a:off x="4663439" y="4361688"/>
            <a:ext cx="640080" cy="320040"/>
          </a:xfrm>
          <a:prstGeom prst="rect">
            <a:avLst/>
          </a:prstGeom>
          <a:noFill/>
        </p:spPr>
        <p:txBody>
          <a:bodyPr wrap="square" anchor="t"/>
          <a:lstStyle/>
          <a:p>
            <a:pPr algn="ctr"/>
            <a:r>
              <a:rPr sz="1200" b="1" i="0">
                <a:solidFill>
                  <a:srgbClr val="FFFFFF"/>
                </a:solidFill>
                <a:latin typeface="Calibri"/>
              </a:rPr>
              <a:t>OS2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440679" y="4343400"/>
            <a:ext cx="2377440" cy="320040"/>
          </a:xfrm>
          <a:prstGeom prst="rect">
            <a:avLst/>
          </a:prstGeom>
          <a:noFill/>
        </p:spPr>
        <p:txBody>
          <a:bodyPr wrap="square" anchor="t"/>
          <a:lstStyle/>
          <a:p>
            <a:pPr algn="l"/>
            <a:r>
              <a:rPr sz="1400" b="1" i="0">
                <a:solidFill>
                  <a:srgbClr val="1B3A5C"/>
                </a:solidFill>
                <a:latin typeface="Calibri"/>
              </a:rPr>
              <a:t>Informare și audit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663439" y="4800600"/>
            <a:ext cx="3108960" cy="1280160"/>
          </a:xfrm>
          <a:prstGeom prst="rect">
            <a:avLst/>
          </a:prstGeom>
          <a:noFill/>
        </p:spPr>
        <p:txBody>
          <a:bodyPr wrap="square" anchor="t"/>
          <a:lstStyle/>
          <a:p>
            <a:pPr algn="l"/>
            <a:r>
              <a:rPr sz="1100" b="0" i="0">
                <a:solidFill>
                  <a:srgbClr val="6B7080"/>
                </a:solidFill>
                <a:latin typeface="Calibri"/>
              </a:rPr>
              <a:t>Realizarea măsurilor de informare și publicitate, precum și efectuarea auditului financiar al proiectului.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8229599" y="4206240"/>
            <a:ext cx="3474720" cy="2011680"/>
          </a:xfrm>
          <a:prstGeom prst="roundRect">
            <a:avLst/>
          </a:prstGeom>
          <a:solidFill>
            <a:srgbClr val="F5F7FA"/>
          </a:solidFill>
          <a:ln w="12700">
            <a:solidFill>
              <a:srgbClr val="E8EB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1" name="Rounded Rectangle 20"/>
          <p:cNvSpPr/>
          <p:nvPr/>
        </p:nvSpPr>
        <p:spPr>
          <a:xfrm>
            <a:off x="8412479" y="4343400"/>
            <a:ext cx="640080" cy="320040"/>
          </a:xfrm>
          <a:prstGeom prst="roundRect">
            <a:avLst/>
          </a:prstGeom>
          <a:solidFill>
            <a:srgbClr val="2E86A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2" name="TextBox 21"/>
          <p:cNvSpPr txBox="1"/>
          <p:nvPr/>
        </p:nvSpPr>
        <p:spPr>
          <a:xfrm>
            <a:off x="8412479" y="4361688"/>
            <a:ext cx="640080" cy="320040"/>
          </a:xfrm>
          <a:prstGeom prst="rect">
            <a:avLst/>
          </a:prstGeom>
          <a:noFill/>
        </p:spPr>
        <p:txBody>
          <a:bodyPr wrap="square" anchor="t"/>
          <a:lstStyle/>
          <a:p>
            <a:pPr algn="ctr"/>
            <a:r>
              <a:rPr sz="1200" b="1" i="0">
                <a:solidFill>
                  <a:srgbClr val="FFFFFF"/>
                </a:solidFill>
                <a:latin typeface="Calibri"/>
              </a:rPr>
              <a:t>OS3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189719" y="4343400"/>
            <a:ext cx="2377440" cy="320040"/>
          </a:xfrm>
          <a:prstGeom prst="rect">
            <a:avLst/>
          </a:prstGeom>
          <a:noFill/>
        </p:spPr>
        <p:txBody>
          <a:bodyPr wrap="square" anchor="t"/>
          <a:lstStyle/>
          <a:p>
            <a:pPr algn="l"/>
            <a:r>
              <a:rPr sz="1400" b="1" i="0">
                <a:solidFill>
                  <a:srgbClr val="1B3A5C"/>
                </a:solidFill>
                <a:latin typeface="Calibri"/>
              </a:rPr>
              <a:t>Cooperare teritorială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412479" y="4800600"/>
            <a:ext cx="3108960" cy="1280160"/>
          </a:xfrm>
          <a:prstGeom prst="rect">
            <a:avLst/>
          </a:prstGeom>
          <a:noFill/>
        </p:spPr>
        <p:txBody>
          <a:bodyPr wrap="square" anchor="t"/>
          <a:lstStyle/>
          <a:p>
            <a:pPr algn="l"/>
            <a:r>
              <a:rPr sz="1100" b="0" i="0">
                <a:solidFill>
                  <a:srgbClr val="6B7080"/>
                </a:solidFill>
                <a:latin typeface="Calibri"/>
              </a:rPr>
              <a:t>Realizarea de activități de cooperare teritorială transnațională.</a:t>
            </a:r>
          </a:p>
        </p:txBody>
      </p:sp>
      <p:pic>
        <p:nvPicPr>
          <p:cNvPr id="26" name="Picture 25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447" y="137160"/>
            <a:ext cx="6400800" cy="99492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457200" y="6446520"/>
            <a:ext cx="6858000" cy="41148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sz="900">
                <a:solidFill>
                  <a:srgbClr val="FFFFFF"/>
                </a:solidFill>
                <a:latin typeface="Calibri"/>
              </a:rPr>
              <a:t>Programul Regional Sud-Est 2021-2027 | Acțiunea 2.2 - Consolidarea clădirilor în risc seismic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772400" y="6446520"/>
            <a:ext cx="2743200" cy="41148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/>
            <a:r>
              <a:rPr sz="900" b="1">
                <a:solidFill>
                  <a:srgbClr val="D4A03C"/>
                </a:solidFill>
                <a:latin typeface="Calibri"/>
              </a:rPr>
              <a:t>Consiliul Județean Vrancea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0972800" y="6446520"/>
            <a:ext cx="731520" cy="41148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/>
            <a:r>
              <a:rPr sz="900" b="1">
                <a:solidFill>
                  <a:srgbClr val="FFFFFF"/>
                </a:solidFill>
                <a:latin typeface="Calibri"/>
              </a:rPr>
              <a:t>3/12</a:t>
            </a:r>
          </a:p>
        </p:txBody>
      </p:sp>
      <p:pic>
        <p:nvPicPr>
          <p:cNvPr id="30" name="Picture 29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1320" y="6515100"/>
            <a:ext cx="233400" cy="27432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0" y="6446520"/>
            <a:ext cx="12191695" cy="411480"/>
          </a:xfrm>
          <a:prstGeom prst="rect">
            <a:avLst/>
          </a:prstGeom>
          <a:solidFill>
            <a:srgbClr val="1B3A5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731520" y="1143000"/>
            <a:ext cx="320040" cy="54864"/>
          </a:xfrm>
          <a:prstGeom prst="rect">
            <a:avLst/>
          </a:prstGeom>
          <a:solidFill>
            <a:srgbClr val="D4A03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731520" y="1280160"/>
            <a:ext cx="10058400" cy="548640"/>
          </a:xfrm>
          <a:prstGeom prst="rect">
            <a:avLst/>
          </a:prstGeom>
          <a:noFill/>
        </p:spPr>
        <p:txBody>
          <a:bodyPr wrap="square" anchor="t"/>
          <a:lstStyle/>
          <a:p>
            <a:pPr algn="l"/>
            <a:r>
              <a:rPr sz="2800" b="1" i="0">
                <a:solidFill>
                  <a:srgbClr val="1B3A5C"/>
                </a:solidFill>
                <a:latin typeface="Calibri"/>
              </a:rPr>
              <a:t>BUGETUL PROIECTULUI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31520" y="2103120"/>
            <a:ext cx="10698480" cy="1371600"/>
          </a:xfrm>
          <a:prstGeom prst="roundRect">
            <a:avLst/>
          </a:prstGeom>
          <a:solidFill>
            <a:srgbClr val="1B3A5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1097280" y="2240280"/>
            <a:ext cx="4572000" cy="365760"/>
          </a:xfrm>
          <a:prstGeom prst="rect">
            <a:avLst/>
          </a:prstGeom>
          <a:noFill/>
        </p:spPr>
        <p:txBody>
          <a:bodyPr wrap="square" anchor="t"/>
          <a:lstStyle/>
          <a:p>
            <a:pPr algn="l"/>
            <a:r>
              <a:rPr sz="1400" b="1" i="0">
                <a:solidFill>
                  <a:srgbClr val="80A0C0"/>
                </a:solidFill>
                <a:latin typeface="Calibri"/>
              </a:rPr>
              <a:t>VALOARE TOTALĂ CONTRACT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97280" y="2606040"/>
            <a:ext cx="4572000" cy="640080"/>
          </a:xfrm>
          <a:prstGeom prst="rect">
            <a:avLst/>
          </a:prstGeom>
          <a:noFill/>
        </p:spPr>
        <p:txBody>
          <a:bodyPr wrap="square" anchor="t"/>
          <a:lstStyle/>
          <a:p>
            <a:pPr algn="l"/>
            <a:r>
              <a:rPr sz="3600" b="1" i="0">
                <a:solidFill>
                  <a:srgbClr val="D4A03C"/>
                </a:solidFill>
                <a:latin typeface="Calibri"/>
              </a:rPr>
              <a:t>36.394.906,83 lei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58000" y="2240280"/>
            <a:ext cx="4114800" cy="365760"/>
          </a:xfrm>
          <a:prstGeom prst="rect">
            <a:avLst/>
          </a:prstGeom>
          <a:noFill/>
        </p:spPr>
        <p:txBody>
          <a:bodyPr wrap="square" anchor="t"/>
          <a:lstStyle/>
          <a:p>
            <a:pPr algn="r"/>
            <a:r>
              <a:rPr sz="1800" b="0" i="0">
                <a:solidFill>
                  <a:srgbClr val="80A0C0"/>
                </a:solidFill>
                <a:latin typeface="Calibri"/>
              </a:rPr>
              <a:t>≈ 7,3 milioane EUR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731520" y="3840480"/>
            <a:ext cx="2560320" cy="2286000"/>
          </a:xfrm>
          <a:prstGeom prst="roundRect">
            <a:avLst/>
          </a:prstGeom>
          <a:solidFill>
            <a:srgbClr val="F5F7FA"/>
          </a:solidFill>
          <a:ln w="12700">
            <a:solidFill>
              <a:srgbClr val="E8EB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Rectangle 13"/>
          <p:cNvSpPr/>
          <p:nvPr/>
        </p:nvSpPr>
        <p:spPr>
          <a:xfrm>
            <a:off x="868680" y="3977640"/>
            <a:ext cx="2286000" cy="54864"/>
          </a:xfrm>
          <a:prstGeom prst="rect">
            <a:avLst/>
          </a:prstGeom>
          <a:solidFill>
            <a:srgbClr val="2E86A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6" name="TextBox 15"/>
          <p:cNvSpPr txBox="1"/>
          <p:nvPr/>
        </p:nvSpPr>
        <p:spPr>
          <a:xfrm>
            <a:off x="868680" y="4709160"/>
            <a:ext cx="2286000" cy="411480"/>
          </a:xfrm>
          <a:prstGeom prst="rect">
            <a:avLst/>
          </a:prstGeom>
          <a:noFill/>
        </p:spPr>
        <p:txBody>
          <a:bodyPr wrap="square" anchor="t"/>
          <a:lstStyle/>
          <a:p>
            <a:pPr algn="l"/>
            <a:r>
              <a:rPr sz="1400" b="1" i="0">
                <a:solidFill>
                  <a:srgbClr val="1A1A2E"/>
                </a:solidFill>
                <a:latin typeface="Calibri"/>
              </a:rPr>
              <a:t>16.611.393,13 lei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68680" y="5212080"/>
            <a:ext cx="2286000" cy="731520"/>
          </a:xfrm>
          <a:prstGeom prst="rect">
            <a:avLst/>
          </a:prstGeom>
          <a:noFill/>
        </p:spPr>
        <p:txBody>
          <a:bodyPr wrap="square" anchor="t"/>
          <a:lstStyle/>
          <a:p>
            <a:pPr algn="l"/>
            <a:r>
              <a:rPr sz="1100" b="0" i="0">
                <a:solidFill>
                  <a:srgbClr val="6B7080"/>
                </a:solidFill>
                <a:latin typeface="Calibri"/>
              </a:rPr>
              <a:t>Finanțare europeană
(nerambursabilă)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3520440" y="3840480"/>
            <a:ext cx="2560320" cy="2286000"/>
          </a:xfrm>
          <a:prstGeom prst="roundRect">
            <a:avLst/>
          </a:prstGeom>
          <a:solidFill>
            <a:srgbClr val="F5F7FA"/>
          </a:solidFill>
          <a:ln w="12700">
            <a:solidFill>
              <a:srgbClr val="E8EB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9" name="Rectangle 18"/>
          <p:cNvSpPr/>
          <p:nvPr/>
        </p:nvSpPr>
        <p:spPr>
          <a:xfrm>
            <a:off x="3657600" y="3977640"/>
            <a:ext cx="2286000" cy="54864"/>
          </a:xfrm>
          <a:prstGeom prst="rect">
            <a:avLst/>
          </a:prstGeom>
          <a:solidFill>
            <a:srgbClr val="34956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1" name="TextBox 20"/>
          <p:cNvSpPr txBox="1"/>
          <p:nvPr/>
        </p:nvSpPr>
        <p:spPr>
          <a:xfrm>
            <a:off x="3657600" y="4709160"/>
            <a:ext cx="2286000" cy="411480"/>
          </a:xfrm>
          <a:prstGeom prst="rect">
            <a:avLst/>
          </a:prstGeom>
          <a:noFill/>
        </p:spPr>
        <p:txBody>
          <a:bodyPr wrap="square" anchor="t"/>
          <a:lstStyle/>
          <a:p>
            <a:pPr algn="l"/>
            <a:r>
              <a:rPr sz="1400" b="1" i="0">
                <a:solidFill>
                  <a:srgbClr val="1A1A2E"/>
                </a:solidFill>
                <a:latin typeface="Calibri"/>
              </a:rPr>
              <a:t>1.954.281,52 lei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657600" y="5212080"/>
            <a:ext cx="2286000" cy="731520"/>
          </a:xfrm>
          <a:prstGeom prst="rect">
            <a:avLst/>
          </a:prstGeom>
          <a:noFill/>
        </p:spPr>
        <p:txBody>
          <a:bodyPr wrap="square" anchor="t"/>
          <a:lstStyle/>
          <a:p>
            <a:pPr algn="l"/>
            <a:r>
              <a:rPr sz="1100" b="0" i="0">
                <a:solidFill>
                  <a:srgbClr val="6B7080"/>
                </a:solidFill>
                <a:latin typeface="Calibri"/>
              </a:rPr>
              <a:t>Buget național
(nerambursabil)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6309360" y="3840480"/>
            <a:ext cx="2560320" cy="2286000"/>
          </a:xfrm>
          <a:prstGeom prst="roundRect">
            <a:avLst/>
          </a:prstGeom>
          <a:solidFill>
            <a:srgbClr val="F5F7FA"/>
          </a:solidFill>
          <a:ln w="12700">
            <a:solidFill>
              <a:srgbClr val="E8EB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4" name="Rectangle 23"/>
          <p:cNvSpPr/>
          <p:nvPr/>
        </p:nvSpPr>
        <p:spPr>
          <a:xfrm>
            <a:off x="6446520" y="3977640"/>
            <a:ext cx="2286000" cy="54864"/>
          </a:xfrm>
          <a:prstGeom prst="rect">
            <a:avLst/>
          </a:prstGeom>
          <a:solidFill>
            <a:srgbClr val="D4A03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6" name="TextBox 25"/>
          <p:cNvSpPr txBox="1"/>
          <p:nvPr/>
        </p:nvSpPr>
        <p:spPr>
          <a:xfrm>
            <a:off x="6446520" y="4709160"/>
            <a:ext cx="2286000" cy="411480"/>
          </a:xfrm>
          <a:prstGeom prst="rect">
            <a:avLst/>
          </a:prstGeom>
          <a:noFill/>
        </p:spPr>
        <p:txBody>
          <a:bodyPr wrap="square" anchor="t"/>
          <a:lstStyle/>
          <a:p>
            <a:pPr algn="l"/>
            <a:r>
              <a:rPr sz="1400" b="1" i="0">
                <a:solidFill>
                  <a:srgbClr val="1A1A2E"/>
                </a:solidFill>
                <a:latin typeface="Calibri"/>
              </a:rPr>
              <a:t>977.140,80 lei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446520" y="5212080"/>
            <a:ext cx="2286000" cy="731520"/>
          </a:xfrm>
          <a:prstGeom prst="rect">
            <a:avLst/>
          </a:prstGeom>
          <a:noFill/>
        </p:spPr>
        <p:txBody>
          <a:bodyPr wrap="square" anchor="t"/>
          <a:lstStyle/>
          <a:p>
            <a:pPr algn="l"/>
            <a:r>
              <a:rPr sz="1100" b="0" i="0">
                <a:solidFill>
                  <a:srgbClr val="6B7080"/>
                </a:solidFill>
                <a:latin typeface="Calibri"/>
              </a:rPr>
              <a:t>Cofinanțare beneficiar
(eligibilă 5%)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9098279" y="3840480"/>
            <a:ext cx="2560320" cy="2286000"/>
          </a:xfrm>
          <a:prstGeom prst="roundRect">
            <a:avLst/>
          </a:prstGeom>
          <a:solidFill>
            <a:srgbClr val="F5F7FA"/>
          </a:solidFill>
          <a:ln w="12700">
            <a:solidFill>
              <a:srgbClr val="E8EB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9" name="Rectangle 28"/>
          <p:cNvSpPr/>
          <p:nvPr/>
        </p:nvSpPr>
        <p:spPr>
          <a:xfrm>
            <a:off x="9235439" y="3977640"/>
            <a:ext cx="2286000" cy="54864"/>
          </a:xfrm>
          <a:prstGeom prst="rect">
            <a:avLst/>
          </a:prstGeom>
          <a:solidFill>
            <a:srgbClr val="6B70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1" name="TextBox 30"/>
          <p:cNvSpPr txBox="1"/>
          <p:nvPr/>
        </p:nvSpPr>
        <p:spPr>
          <a:xfrm>
            <a:off x="9235439" y="4709160"/>
            <a:ext cx="2286000" cy="411480"/>
          </a:xfrm>
          <a:prstGeom prst="rect">
            <a:avLst/>
          </a:prstGeom>
          <a:noFill/>
        </p:spPr>
        <p:txBody>
          <a:bodyPr wrap="square" anchor="t"/>
          <a:lstStyle/>
          <a:p>
            <a:pPr algn="l"/>
            <a:r>
              <a:rPr sz="1400" b="1" i="0">
                <a:solidFill>
                  <a:srgbClr val="1A1A2E"/>
                </a:solidFill>
                <a:latin typeface="Calibri"/>
              </a:rPr>
              <a:t>16.852.091,38 lei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235439" y="5212080"/>
            <a:ext cx="2286000" cy="731520"/>
          </a:xfrm>
          <a:prstGeom prst="rect">
            <a:avLst/>
          </a:prstGeom>
          <a:noFill/>
        </p:spPr>
        <p:txBody>
          <a:bodyPr wrap="square" anchor="t"/>
          <a:lstStyle/>
          <a:p>
            <a:pPr algn="l"/>
            <a:r>
              <a:rPr sz="1100" b="0" i="0">
                <a:solidFill>
                  <a:srgbClr val="6B7080"/>
                </a:solidFill>
                <a:latin typeface="Calibri"/>
              </a:rPr>
              <a:t>Valoare neeligibilă</a:t>
            </a:r>
          </a:p>
        </p:txBody>
      </p:sp>
      <p:pic>
        <p:nvPicPr>
          <p:cNvPr id="34" name="Picture 33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447" y="137160"/>
            <a:ext cx="6400800" cy="99492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457200" y="6446520"/>
            <a:ext cx="6858000" cy="41148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sz="900">
                <a:solidFill>
                  <a:srgbClr val="FFFFFF"/>
                </a:solidFill>
                <a:latin typeface="Calibri"/>
              </a:rPr>
              <a:t>Programul Regional Sud-Est 2021-2027 | Acțiunea 2.2 - Consolidarea clădirilor în risc seismic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772400" y="6446520"/>
            <a:ext cx="2743200" cy="41148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/>
            <a:r>
              <a:rPr sz="900" b="1">
                <a:solidFill>
                  <a:srgbClr val="D4A03C"/>
                </a:solidFill>
                <a:latin typeface="Calibri"/>
              </a:rPr>
              <a:t>Consiliul Județean Vrancea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0972800" y="6446520"/>
            <a:ext cx="731520" cy="41148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/>
            <a:r>
              <a:rPr sz="900" b="1">
                <a:solidFill>
                  <a:srgbClr val="FFFFFF"/>
                </a:solidFill>
                <a:latin typeface="Calibri"/>
              </a:rPr>
              <a:t>4/12</a:t>
            </a:r>
          </a:p>
        </p:txBody>
      </p:sp>
      <p:pic>
        <p:nvPicPr>
          <p:cNvPr id="38" name="Picture 37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1320" y="6515100"/>
            <a:ext cx="233400" cy="274320"/>
          </a:xfrm>
          <a:prstGeom prst="rect">
            <a:avLst/>
          </a:prstGeom>
        </p:spPr>
      </p:pic>
    </p:spTree>
  </p:cSld>
  <p:clrMapOvr>
    <a:masterClrMapping/>
  </p:clrMapOvr>
  <p:transition spd="med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0" y="6446520"/>
            <a:ext cx="12191695" cy="411480"/>
          </a:xfrm>
          <a:prstGeom prst="rect">
            <a:avLst/>
          </a:prstGeom>
          <a:solidFill>
            <a:srgbClr val="1B3A5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731520" y="1143000"/>
            <a:ext cx="320040" cy="54864"/>
          </a:xfrm>
          <a:prstGeom prst="rect">
            <a:avLst/>
          </a:prstGeom>
          <a:solidFill>
            <a:srgbClr val="D4A03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731520" y="1280160"/>
            <a:ext cx="10058400" cy="548640"/>
          </a:xfrm>
          <a:prstGeom prst="rect">
            <a:avLst/>
          </a:prstGeom>
          <a:noFill/>
        </p:spPr>
        <p:txBody>
          <a:bodyPr wrap="square" anchor="t"/>
          <a:lstStyle/>
          <a:p>
            <a:r>
              <a:rPr lang="en-GB" sz="2800" b="1" dirty="0">
                <a:solidFill>
                  <a:srgbClr val="1B3A5C"/>
                </a:solidFill>
              </a:rPr>
              <a:t>SITUAȚIA ACTUALĂ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515291" y="1828800"/>
            <a:ext cx="9274629" cy="4173582"/>
          </a:xfrm>
          <a:prstGeom prst="rect">
            <a:avLst/>
          </a:prstGeom>
        </p:spPr>
      </p:pic>
      <p:pic>
        <p:nvPicPr>
          <p:cNvPr id="11" name="Picture 10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447" y="137160"/>
            <a:ext cx="6400800" cy="99492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57200" y="6446520"/>
            <a:ext cx="6858000" cy="41148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sz="900">
                <a:solidFill>
                  <a:srgbClr val="FFFFFF"/>
                </a:solidFill>
                <a:latin typeface="Calibri"/>
              </a:rPr>
              <a:t>Programul Regional Sud-Est 2021-2027 | Acțiunea 2.2 - Consolidarea clădirilor în risc seismic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772400" y="6446520"/>
            <a:ext cx="2743200" cy="41148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/>
            <a:r>
              <a:rPr sz="900" b="1">
                <a:solidFill>
                  <a:srgbClr val="D4A03C"/>
                </a:solidFill>
                <a:latin typeface="Calibri"/>
              </a:rPr>
              <a:t>Consiliul Județean Vrancea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972800" y="6446520"/>
            <a:ext cx="731520" cy="41148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/>
            <a:r>
              <a:rPr sz="900" b="1">
                <a:solidFill>
                  <a:srgbClr val="FFFFFF"/>
                </a:solidFill>
                <a:latin typeface="Calibri"/>
              </a:rPr>
              <a:t>11/12</a:t>
            </a:r>
          </a:p>
        </p:txBody>
      </p:sp>
      <p:pic>
        <p:nvPicPr>
          <p:cNvPr id="15" name="Picture 14" descr="ima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61320" y="6515100"/>
            <a:ext cx="233400" cy="274319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0" y="6446520"/>
            <a:ext cx="12191695" cy="411480"/>
          </a:xfrm>
          <a:prstGeom prst="rect">
            <a:avLst/>
          </a:prstGeom>
          <a:solidFill>
            <a:srgbClr val="1B3A5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731520" y="1143000"/>
            <a:ext cx="320040" cy="54864"/>
          </a:xfrm>
          <a:prstGeom prst="rect">
            <a:avLst/>
          </a:prstGeom>
          <a:solidFill>
            <a:srgbClr val="D4A03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731520" y="1280160"/>
            <a:ext cx="10058400" cy="548640"/>
          </a:xfrm>
          <a:prstGeom prst="rect">
            <a:avLst/>
          </a:prstGeom>
          <a:noFill/>
        </p:spPr>
        <p:txBody>
          <a:bodyPr wrap="square" anchor="t"/>
          <a:lstStyle/>
          <a:p>
            <a:pPr algn="l"/>
            <a:r>
              <a:rPr sz="2800" b="1" i="0" dirty="0">
                <a:solidFill>
                  <a:srgbClr val="1B3A5C"/>
                </a:solidFill>
                <a:latin typeface="Calibri"/>
              </a:rPr>
              <a:t>SITUAȚIA ACTUALĂ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1520" y="1783080"/>
            <a:ext cx="10058400" cy="365760"/>
          </a:xfrm>
          <a:prstGeom prst="rect">
            <a:avLst/>
          </a:prstGeom>
          <a:noFill/>
        </p:spPr>
        <p:txBody>
          <a:bodyPr wrap="square" anchor="t"/>
          <a:lstStyle/>
          <a:p>
            <a:pPr algn="l"/>
            <a:r>
              <a:rPr sz="1400" b="0" i="1">
                <a:solidFill>
                  <a:srgbClr val="6B7080"/>
                </a:solidFill>
                <a:latin typeface="Calibri"/>
              </a:rPr>
              <a:t>Starea clădirilor spitalului — risc seismic clasa I</a:t>
            </a:r>
          </a:p>
        </p:txBody>
      </p:sp>
      <p:pic>
        <p:nvPicPr>
          <p:cNvPr id="10" name="Picture 9" descr="slide03_img05_e106f42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680" y="2286000"/>
            <a:ext cx="2438400" cy="18288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31520" y="4133088"/>
            <a:ext cx="3474720" cy="228600"/>
          </a:xfrm>
          <a:prstGeom prst="rect">
            <a:avLst/>
          </a:prstGeom>
          <a:noFill/>
        </p:spPr>
        <p:txBody>
          <a:bodyPr wrap="square" anchor="t"/>
          <a:lstStyle/>
          <a:p>
            <a:pPr algn="ctr"/>
            <a:r>
              <a:rPr sz="900" b="0" i="1">
                <a:solidFill>
                  <a:srgbClr val="6B7080"/>
                </a:solidFill>
                <a:latin typeface="Calibri"/>
              </a:rPr>
              <a:t>Fațadă laterală degradată</a:t>
            </a:r>
          </a:p>
        </p:txBody>
      </p:sp>
      <p:pic>
        <p:nvPicPr>
          <p:cNvPr id="12" name="Picture 11" descr="slide03_img06_30e45b2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7280" y="2286000"/>
            <a:ext cx="2438400" cy="18288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389120" y="4133088"/>
            <a:ext cx="3474720" cy="228600"/>
          </a:xfrm>
          <a:prstGeom prst="rect">
            <a:avLst/>
          </a:prstGeom>
          <a:noFill/>
        </p:spPr>
        <p:txBody>
          <a:bodyPr wrap="square" anchor="t"/>
          <a:lstStyle/>
          <a:p>
            <a:pPr algn="ctr"/>
            <a:r>
              <a:rPr sz="900" b="0" i="1" dirty="0" err="1">
                <a:solidFill>
                  <a:srgbClr val="6B7080"/>
                </a:solidFill>
                <a:latin typeface="Calibri"/>
              </a:rPr>
              <a:t>Intrare</a:t>
            </a:r>
            <a:r>
              <a:rPr sz="900" b="0" i="1" dirty="0">
                <a:solidFill>
                  <a:srgbClr val="6B7080"/>
                </a:solidFill>
                <a:latin typeface="Calibri"/>
              </a:rPr>
              <a:t> </a:t>
            </a:r>
            <a:r>
              <a:rPr lang="ro-RO" sz="900" b="0" i="1" dirty="0">
                <a:solidFill>
                  <a:srgbClr val="6B7080"/>
                </a:solidFill>
                <a:latin typeface="Calibri"/>
              </a:rPr>
              <a:t>laterală</a:t>
            </a:r>
            <a:endParaRPr sz="900" b="0" i="1" dirty="0">
              <a:solidFill>
                <a:srgbClr val="6B7080"/>
              </a:solidFill>
              <a:latin typeface="Calibri"/>
            </a:endParaRPr>
          </a:p>
        </p:txBody>
      </p:sp>
      <p:pic>
        <p:nvPicPr>
          <p:cNvPr id="14" name="Picture 13" descr="slide03_img04_56b2f66c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4880" y="2286000"/>
            <a:ext cx="2438400" cy="18288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046720" y="4133088"/>
            <a:ext cx="3474720" cy="228600"/>
          </a:xfrm>
          <a:prstGeom prst="rect">
            <a:avLst/>
          </a:prstGeom>
          <a:noFill/>
        </p:spPr>
        <p:txBody>
          <a:bodyPr wrap="square" anchor="t"/>
          <a:lstStyle/>
          <a:p>
            <a:pPr algn="ctr"/>
            <a:r>
              <a:rPr sz="900" b="0" i="1">
                <a:solidFill>
                  <a:srgbClr val="6B7080"/>
                </a:solidFill>
                <a:latin typeface="Calibri"/>
              </a:rPr>
              <a:t>Corp clădire — igrasie vizibilă</a:t>
            </a:r>
          </a:p>
        </p:txBody>
      </p:sp>
      <p:pic>
        <p:nvPicPr>
          <p:cNvPr id="16" name="Picture 15" descr="foto_04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51660" y="4434840"/>
            <a:ext cx="1234440" cy="164592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31520" y="6144768"/>
            <a:ext cx="3474720" cy="228600"/>
          </a:xfrm>
          <a:prstGeom prst="rect">
            <a:avLst/>
          </a:prstGeom>
          <a:noFill/>
        </p:spPr>
        <p:txBody>
          <a:bodyPr wrap="square" anchor="t"/>
          <a:lstStyle/>
          <a:p>
            <a:pPr algn="ctr"/>
            <a:r>
              <a:rPr sz="900" b="0" i="1">
                <a:solidFill>
                  <a:srgbClr val="6B7080"/>
                </a:solidFill>
                <a:latin typeface="Calibri"/>
              </a:rPr>
              <a:t>Acoperiș — tencuială degradată</a:t>
            </a:r>
          </a:p>
        </p:txBody>
      </p:sp>
      <p:pic>
        <p:nvPicPr>
          <p:cNvPr id="18" name="Picture 17" descr="slide03_img07_5df8569e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29200" y="4434840"/>
            <a:ext cx="2194560" cy="164592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389120" y="6144768"/>
            <a:ext cx="3474720" cy="228600"/>
          </a:xfrm>
          <a:prstGeom prst="rect">
            <a:avLst/>
          </a:prstGeom>
          <a:noFill/>
        </p:spPr>
        <p:txBody>
          <a:bodyPr wrap="square" anchor="t"/>
          <a:lstStyle/>
          <a:p>
            <a:pPr algn="ctr"/>
            <a:r>
              <a:rPr sz="900" b="0" i="1">
                <a:solidFill>
                  <a:srgbClr val="6B7080"/>
                </a:solidFill>
                <a:latin typeface="Calibri"/>
              </a:rPr>
              <a:t>Fundație deteriorată</a:t>
            </a:r>
          </a:p>
        </p:txBody>
      </p:sp>
      <p:pic>
        <p:nvPicPr>
          <p:cNvPr id="20" name="Picture 19" descr="foto_14.jpe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13748" y="4434840"/>
            <a:ext cx="740664" cy="164592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8046720" y="6144768"/>
            <a:ext cx="3474720" cy="228600"/>
          </a:xfrm>
          <a:prstGeom prst="rect">
            <a:avLst/>
          </a:prstGeom>
          <a:noFill/>
        </p:spPr>
        <p:txBody>
          <a:bodyPr wrap="square" anchor="t"/>
          <a:lstStyle/>
          <a:p>
            <a:pPr algn="ctr"/>
            <a:r>
              <a:rPr sz="900" b="0" i="1">
                <a:solidFill>
                  <a:srgbClr val="6B7080"/>
                </a:solidFill>
                <a:latin typeface="Calibri"/>
              </a:rPr>
              <a:t>Interior — scară degradată</a:t>
            </a:r>
          </a:p>
        </p:txBody>
      </p:sp>
      <p:pic>
        <p:nvPicPr>
          <p:cNvPr id="23" name="Picture 22" descr="imag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95447" y="137160"/>
            <a:ext cx="6400800" cy="99492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457200" y="6446520"/>
            <a:ext cx="6858000" cy="41148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sz="900">
                <a:solidFill>
                  <a:srgbClr val="FFFFFF"/>
                </a:solidFill>
                <a:latin typeface="Calibri"/>
              </a:rPr>
              <a:t>Programul Regional Sud-Est 2021-2027 | Acțiunea 2.2 - Consolidarea clădirilor în risc seismic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772400" y="6446520"/>
            <a:ext cx="2743200" cy="41148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/>
            <a:r>
              <a:rPr sz="900" b="1">
                <a:solidFill>
                  <a:srgbClr val="D4A03C"/>
                </a:solidFill>
                <a:latin typeface="Calibri"/>
              </a:rPr>
              <a:t>Consiliul Județean Vrancea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972800" y="6446520"/>
            <a:ext cx="731520" cy="41148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/>
            <a:r>
              <a:rPr sz="900" b="1">
                <a:solidFill>
                  <a:srgbClr val="FFFFFF"/>
                </a:solidFill>
                <a:latin typeface="Calibri"/>
              </a:rPr>
              <a:t>5/12</a:t>
            </a:r>
          </a:p>
        </p:txBody>
      </p:sp>
      <p:pic>
        <p:nvPicPr>
          <p:cNvPr id="27" name="Picture 26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61320" y="6515100"/>
            <a:ext cx="233400" cy="274319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0" y="6446520"/>
            <a:ext cx="12191695" cy="411480"/>
          </a:xfrm>
          <a:prstGeom prst="rect">
            <a:avLst/>
          </a:prstGeom>
          <a:solidFill>
            <a:srgbClr val="1B3A5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731520" y="1143000"/>
            <a:ext cx="320040" cy="54864"/>
          </a:xfrm>
          <a:prstGeom prst="rect">
            <a:avLst/>
          </a:prstGeom>
          <a:solidFill>
            <a:srgbClr val="D4A03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731520" y="1280160"/>
            <a:ext cx="10058400" cy="548640"/>
          </a:xfrm>
          <a:prstGeom prst="rect">
            <a:avLst/>
          </a:prstGeom>
          <a:noFill/>
        </p:spPr>
        <p:txBody>
          <a:bodyPr wrap="square" anchor="t"/>
          <a:lstStyle/>
          <a:p>
            <a:pPr algn="l"/>
            <a:r>
              <a:rPr sz="2800" b="1" i="0">
                <a:solidFill>
                  <a:srgbClr val="1B3A5C"/>
                </a:solidFill>
                <a:latin typeface="Calibri"/>
              </a:rPr>
              <a:t>DESCRIEREA INVESTIȚIEI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02920" y="2194560"/>
            <a:ext cx="2057400" cy="3931920"/>
          </a:xfrm>
          <a:prstGeom prst="roundRect">
            <a:avLst/>
          </a:prstGeom>
          <a:solidFill>
            <a:srgbClr val="F5F7FA"/>
          </a:solidFill>
          <a:ln w="12700">
            <a:solidFill>
              <a:srgbClr val="E8EB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502920" y="2194560"/>
            <a:ext cx="2057400" cy="777240"/>
          </a:xfrm>
          <a:prstGeom prst="rect">
            <a:avLst/>
          </a:prstGeom>
          <a:solidFill>
            <a:srgbClr val="2E86A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TextBox 10"/>
          <p:cNvSpPr txBox="1"/>
          <p:nvPr/>
        </p:nvSpPr>
        <p:spPr>
          <a:xfrm>
            <a:off x="594360" y="2267712"/>
            <a:ext cx="1874520" cy="685800"/>
          </a:xfrm>
          <a:prstGeom prst="rect">
            <a:avLst/>
          </a:prstGeom>
          <a:noFill/>
        </p:spPr>
        <p:txBody>
          <a:bodyPr wrap="square" anchor="ctr"/>
          <a:lstStyle/>
          <a:p>
            <a:pPr algn="ctr"/>
            <a:r>
              <a:rPr sz="1300" b="1" i="0">
                <a:solidFill>
                  <a:srgbClr val="FFFFFF"/>
                </a:solidFill>
                <a:latin typeface="Calibri"/>
              </a:rPr>
              <a:t>Consolidare
structurală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2648" y="3108960"/>
            <a:ext cx="1837944" cy="2834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sz="900">
                <a:solidFill>
                  <a:srgbClr val="1A1A2E"/>
                </a:solidFill>
                <a:latin typeface="Calibri"/>
              </a:rPr>
              <a:t>• Refacerea fundațiilor</a:t>
            </a:r>
          </a:p>
          <a:p>
            <a:pPr>
              <a:spcAft>
                <a:spcPts val="600"/>
              </a:spcAft>
            </a:pPr>
            <a:r>
              <a:rPr sz="900">
                <a:solidFill>
                  <a:srgbClr val="1A1A2E"/>
                </a:solidFill>
                <a:latin typeface="Calibri"/>
              </a:rPr>
              <a:t>• Stâlpi, centuri și planșee din beton armat</a:t>
            </a:r>
          </a:p>
          <a:p>
            <a:pPr>
              <a:spcAft>
                <a:spcPts val="600"/>
              </a:spcAft>
            </a:pPr>
            <a:r>
              <a:rPr sz="900">
                <a:solidFill>
                  <a:srgbClr val="1A1A2E"/>
                </a:solidFill>
                <a:latin typeface="Calibri"/>
              </a:rPr>
              <a:t>• Cămășuirea pereților portanți</a:t>
            </a:r>
          </a:p>
          <a:p>
            <a:pPr>
              <a:spcAft>
                <a:spcPts val="600"/>
              </a:spcAft>
            </a:pPr>
            <a:r>
              <a:rPr sz="900">
                <a:solidFill>
                  <a:srgbClr val="1A1A2E"/>
                </a:solidFill>
                <a:latin typeface="Calibri"/>
              </a:rPr>
              <a:t>• Reabilitarea acoperișurilor</a:t>
            </a:r>
          </a:p>
          <a:p>
            <a:pPr>
              <a:spcAft>
                <a:spcPts val="600"/>
              </a:spcAft>
            </a:pPr>
            <a:r>
              <a:rPr sz="900">
                <a:solidFill>
                  <a:srgbClr val="1A1A2E"/>
                </a:solidFill>
                <a:latin typeface="Calibri"/>
              </a:rPr>
              <a:t>• Din clasa I → clasa IV risc seismic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724912" y="2194560"/>
            <a:ext cx="2057400" cy="3931920"/>
          </a:xfrm>
          <a:prstGeom prst="roundRect">
            <a:avLst/>
          </a:prstGeom>
          <a:solidFill>
            <a:srgbClr val="F5F7FA"/>
          </a:solidFill>
          <a:ln w="12700">
            <a:solidFill>
              <a:srgbClr val="E8EB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Rectangle 13"/>
          <p:cNvSpPr/>
          <p:nvPr/>
        </p:nvSpPr>
        <p:spPr>
          <a:xfrm>
            <a:off x="2724912" y="2194560"/>
            <a:ext cx="2057400" cy="777240"/>
          </a:xfrm>
          <a:prstGeom prst="rect">
            <a:avLst/>
          </a:prstGeom>
          <a:solidFill>
            <a:srgbClr val="27AE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TextBox 14"/>
          <p:cNvSpPr txBox="1"/>
          <p:nvPr/>
        </p:nvSpPr>
        <p:spPr>
          <a:xfrm>
            <a:off x="2816352" y="2267712"/>
            <a:ext cx="1874520" cy="685800"/>
          </a:xfrm>
          <a:prstGeom prst="rect">
            <a:avLst/>
          </a:prstGeom>
          <a:noFill/>
        </p:spPr>
        <p:txBody>
          <a:bodyPr wrap="square" anchor="ctr"/>
          <a:lstStyle/>
          <a:p>
            <a:pPr algn="ctr"/>
            <a:r>
              <a:rPr sz="1300" b="1" i="0">
                <a:solidFill>
                  <a:srgbClr val="FFFFFF"/>
                </a:solidFill>
                <a:latin typeface="Calibri"/>
              </a:rPr>
              <a:t>Eficiență
energetică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834640" y="3108960"/>
            <a:ext cx="1837944" cy="2834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sz="900">
                <a:solidFill>
                  <a:srgbClr val="1A1A2E"/>
                </a:solidFill>
                <a:latin typeface="Calibri"/>
              </a:rPr>
              <a:t>• Termoizolarea anvelopei</a:t>
            </a:r>
          </a:p>
          <a:p>
            <a:pPr>
              <a:spcAft>
                <a:spcPts val="600"/>
              </a:spcAft>
            </a:pPr>
            <a:r>
              <a:rPr sz="900">
                <a:solidFill>
                  <a:srgbClr val="1A1A2E"/>
                </a:solidFill>
                <a:latin typeface="Calibri"/>
              </a:rPr>
              <a:t>• Refacerea planșeelor și acoperișului</a:t>
            </a:r>
          </a:p>
          <a:p>
            <a:pPr>
              <a:spcAft>
                <a:spcPts val="600"/>
              </a:spcAft>
            </a:pPr>
            <a:r>
              <a:rPr sz="900">
                <a:solidFill>
                  <a:srgbClr val="1A1A2E"/>
                </a:solidFill>
                <a:latin typeface="Calibri"/>
              </a:rPr>
              <a:t>• Înlocuirea tâmplăriei exterioare</a:t>
            </a:r>
          </a:p>
          <a:p>
            <a:pPr>
              <a:spcAft>
                <a:spcPts val="600"/>
              </a:spcAft>
            </a:pPr>
            <a:r>
              <a:rPr sz="900">
                <a:solidFill>
                  <a:srgbClr val="1A1A2E"/>
                </a:solidFill>
                <a:latin typeface="Calibri"/>
              </a:rPr>
              <a:t>• Modernizarea instalațiilor termice și electrice</a:t>
            </a:r>
          </a:p>
          <a:p>
            <a:pPr>
              <a:spcAft>
                <a:spcPts val="600"/>
              </a:spcAft>
            </a:pPr>
            <a:r>
              <a:rPr sz="900">
                <a:solidFill>
                  <a:srgbClr val="1A1A2E"/>
                </a:solidFill>
                <a:latin typeface="Calibri"/>
              </a:rPr>
              <a:t>• Reducerea consumului de energie</a:t>
            </a:r>
          </a:p>
          <a:p>
            <a:pPr>
              <a:spcAft>
                <a:spcPts val="600"/>
              </a:spcAft>
            </a:pPr>
            <a:r>
              <a:rPr sz="900">
                <a:solidFill>
                  <a:srgbClr val="1A1A2E"/>
                </a:solidFill>
                <a:latin typeface="Calibri"/>
              </a:rPr>
              <a:t>• Reducerea emisiilor de gaze (DNSH)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4946904" y="2194560"/>
            <a:ext cx="2057400" cy="3931920"/>
          </a:xfrm>
          <a:prstGeom prst="roundRect">
            <a:avLst/>
          </a:prstGeom>
          <a:solidFill>
            <a:srgbClr val="F5F7FA"/>
          </a:solidFill>
          <a:ln w="12700">
            <a:solidFill>
              <a:srgbClr val="E8EB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" name="Rectangle 17"/>
          <p:cNvSpPr/>
          <p:nvPr/>
        </p:nvSpPr>
        <p:spPr>
          <a:xfrm>
            <a:off x="4946904" y="2194560"/>
            <a:ext cx="2057400" cy="777240"/>
          </a:xfrm>
          <a:prstGeom prst="rect">
            <a:avLst/>
          </a:prstGeom>
          <a:solidFill>
            <a:srgbClr val="E67E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9" name="TextBox 18"/>
          <p:cNvSpPr txBox="1"/>
          <p:nvPr/>
        </p:nvSpPr>
        <p:spPr>
          <a:xfrm>
            <a:off x="5038344" y="2267712"/>
            <a:ext cx="1874520" cy="685800"/>
          </a:xfrm>
          <a:prstGeom prst="rect">
            <a:avLst/>
          </a:prstGeom>
          <a:noFill/>
        </p:spPr>
        <p:txBody>
          <a:bodyPr wrap="square" anchor="ctr"/>
          <a:lstStyle/>
          <a:p>
            <a:pPr algn="ctr"/>
            <a:r>
              <a:rPr sz="1300" b="1" i="0">
                <a:solidFill>
                  <a:srgbClr val="FFFFFF"/>
                </a:solidFill>
                <a:latin typeface="Calibri"/>
              </a:rPr>
              <a:t>Modernizarea
infrastructurii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56632" y="3108960"/>
            <a:ext cx="1837944" cy="2834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sz="900">
                <a:solidFill>
                  <a:srgbClr val="1A1A2E"/>
                </a:solidFill>
                <a:latin typeface="Calibri"/>
              </a:rPr>
              <a:t>• Instalații sanitare, termice și electrice noi</a:t>
            </a:r>
          </a:p>
          <a:p>
            <a:pPr>
              <a:spcAft>
                <a:spcPts val="600"/>
              </a:spcAft>
            </a:pPr>
            <a:r>
              <a:rPr sz="900">
                <a:solidFill>
                  <a:srgbClr val="1A1A2E"/>
                </a:solidFill>
                <a:latin typeface="Calibri"/>
              </a:rPr>
              <a:t>• Sisteme de ventilare îmbunătățite</a:t>
            </a:r>
          </a:p>
          <a:p>
            <a:pPr>
              <a:spcAft>
                <a:spcPts val="600"/>
              </a:spcAft>
            </a:pPr>
            <a:r>
              <a:rPr sz="900">
                <a:solidFill>
                  <a:srgbClr val="1A1A2E"/>
                </a:solidFill>
                <a:latin typeface="Calibri"/>
              </a:rPr>
              <a:t>• Rampe acces persoane cu dizabilități</a:t>
            </a:r>
          </a:p>
          <a:p>
            <a:pPr>
              <a:spcAft>
                <a:spcPts val="600"/>
              </a:spcAft>
            </a:pPr>
            <a:r>
              <a:rPr sz="900">
                <a:solidFill>
                  <a:srgbClr val="1A1A2E"/>
                </a:solidFill>
                <a:latin typeface="Calibri"/>
              </a:rPr>
              <a:t>• Creșterea confortului și siguranței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7168896" y="2194560"/>
            <a:ext cx="2057400" cy="3931920"/>
          </a:xfrm>
          <a:prstGeom prst="roundRect">
            <a:avLst/>
          </a:prstGeom>
          <a:solidFill>
            <a:srgbClr val="F5F7FA"/>
          </a:solidFill>
          <a:ln w="12700">
            <a:solidFill>
              <a:srgbClr val="E8EB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2" name="Rectangle 21"/>
          <p:cNvSpPr/>
          <p:nvPr/>
        </p:nvSpPr>
        <p:spPr>
          <a:xfrm>
            <a:off x="7168896" y="2194560"/>
            <a:ext cx="2057400" cy="777240"/>
          </a:xfrm>
          <a:prstGeom prst="rect">
            <a:avLst/>
          </a:prstGeom>
          <a:solidFill>
            <a:srgbClr val="8E44A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3" name="TextBox 22"/>
          <p:cNvSpPr txBox="1"/>
          <p:nvPr/>
        </p:nvSpPr>
        <p:spPr>
          <a:xfrm>
            <a:off x="7260336" y="2267712"/>
            <a:ext cx="1874520" cy="685800"/>
          </a:xfrm>
          <a:prstGeom prst="rect">
            <a:avLst/>
          </a:prstGeom>
          <a:noFill/>
        </p:spPr>
        <p:txBody>
          <a:bodyPr wrap="square" anchor="ctr"/>
          <a:lstStyle/>
          <a:p>
            <a:pPr algn="ctr"/>
            <a:r>
              <a:rPr sz="1300" b="1" i="0">
                <a:solidFill>
                  <a:srgbClr val="FFFFFF"/>
                </a:solidFill>
                <a:latin typeface="Calibri"/>
              </a:rPr>
              <a:t>Spații medicale
îmbunătățite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278624" y="3108960"/>
            <a:ext cx="1837944" cy="2834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sz="900">
                <a:solidFill>
                  <a:srgbClr val="1A1A2E"/>
                </a:solidFill>
                <a:latin typeface="Calibri"/>
              </a:rPr>
              <a:t>• Norme igienă și securitate</a:t>
            </a:r>
          </a:p>
          <a:p>
            <a:pPr>
              <a:spcAft>
                <a:spcPts val="600"/>
              </a:spcAft>
            </a:pPr>
            <a:r>
              <a:rPr sz="900">
                <a:solidFill>
                  <a:srgbClr val="1A1A2E"/>
                </a:solidFill>
                <a:latin typeface="Calibri"/>
              </a:rPr>
              <a:t>• Reconfigurare funcțională</a:t>
            </a:r>
          </a:p>
          <a:p>
            <a:pPr>
              <a:spcAft>
                <a:spcPts val="600"/>
              </a:spcAft>
            </a:pPr>
            <a:r>
              <a:rPr sz="900">
                <a:solidFill>
                  <a:srgbClr val="1A1A2E"/>
                </a:solidFill>
                <a:latin typeface="Calibri"/>
              </a:rPr>
              <a:t>• Finisaje interioare moderne</a:t>
            </a:r>
          </a:p>
          <a:p>
            <a:pPr>
              <a:spcAft>
                <a:spcPts val="600"/>
              </a:spcAft>
            </a:pPr>
            <a:r>
              <a:rPr sz="900">
                <a:solidFill>
                  <a:srgbClr val="1A1A2E"/>
                </a:solidFill>
                <a:latin typeface="Calibri"/>
              </a:rPr>
              <a:t>• Mediu curat pentru activități medicale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9390888" y="2194560"/>
            <a:ext cx="2057400" cy="3931920"/>
          </a:xfrm>
          <a:prstGeom prst="roundRect">
            <a:avLst/>
          </a:prstGeom>
          <a:solidFill>
            <a:srgbClr val="F5F7FA"/>
          </a:solidFill>
          <a:ln w="12700">
            <a:solidFill>
              <a:srgbClr val="E8EB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6" name="Rectangle 25"/>
          <p:cNvSpPr/>
          <p:nvPr/>
        </p:nvSpPr>
        <p:spPr>
          <a:xfrm>
            <a:off x="9390888" y="2194560"/>
            <a:ext cx="2057400" cy="777240"/>
          </a:xfrm>
          <a:prstGeom prst="rect">
            <a:avLst/>
          </a:prstGeom>
          <a:solidFill>
            <a:srgbClr val="C0392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7" name="TextBox 26"/>
          <p:cNvSpPr txBox="1"/>
          <p:nvPr/>
        </p:nvSpPr>
        <p:spPr>
          <a:xfrm>
            <a:off x="9482328" y="2267712"/>
            <a:ext cx="1874520" cy="685800"/>
          </a:xfrm>
          <a:prstGeom prst="rect">
            <a:avLst/>
          </a:prstGeom>
          <a:noFill/>
        </p:spPr>
        <p:txBody>
          <a:bodyPr wrap="square" anchor="ctr"/>
          <a:lstStyle/>
          <a:p>
            <a:pPr algn="ctr"/>
            <a:r>
              <a:rPr sz="1300" b="1" i="0">
                <a:solidFill>
                  <a:srgbClr val="FFFFFF"/>
                </a:solidFill>
                <a:latin typeface="Calibri"/>
              </a:rPr>
              <a:t>Protecția
construcției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500616" y="3108960"/>
            <a:ext cx="1837944" cy="2834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sz="900">
                <a:solidFill>
                  <a:srgbClr val="1A1A2E"/>
                </a:solidFill>
                <a:latin typeface="Calibri"/>
              </a:rPr>
              <a:t>• Trotuare de gardă refăcute</a:t>
            </a:r>
          </a:p>
          <a:p>
            <a:pPr>
              <a:spcAft>
                <a:spcPts val="600"/>
              </a:spcAft>
            </a:pPr>
            <a:r>
              <a:rPr sz="900">
                <a:solidFill>
                  <a:srgbClr val="1A1A2E"/>
                </a:solidFill>
                <a:latin typeface="Calibri"/>
              </a:rPr>
              <a:t>• Reabilitarea rigolelor și aleilor</a:t>
            </a:r>
          </a:p>
          <a:p>
            <a:pPr>
              <a:spcAft>
                <a:spcPts val="600"/>
              </a:spcAft>
            </a:pPr>
            <a:r>
              <a:rPr sz="900">
                <a:solidFill>
                  <a:srgbClr val="1A1A2E"/>
                </a:solidFill>
                <a:latin typeface="Calibri"/>
              </a:rPr>
              <a:t>• Sistem de drenaj modernizat</a:t>
            </a:r>
          </a:p>
          <a:p>
            <a:pPr>
              <a:spcAft>
                <a:spcPts val="600"/>
              </a:spcAft>
            </a:pPr>
            <a:r>
              <a:rPr sz="900">
                <a:solidFill>
                  <a:srgbClr val="1A1A2E"/>
                </a:solidFill>
                <a:latin typeface="Calibri"/>
              </a:rPr>
              <a:t>• Protecție împotriva infiltrațiilor</a:t>
            </a:r>
          </a:p>
        </p:txBody>
      </p:sp>
      <p:pic>
        <p:nvPicPr>
          <p:cNvPr id="30" name="Picture 29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447" y="137160"/>
            <a:ext cx="6400800" cy="99492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457200" y="6446520"/>
            <a:ext cx="6858000" cy="41148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sz="900">
                <a:solidFill>
                  <a:srgbClr val="FFFFFF"/>
                </a:solidFill>
                <a:latin typeface="Calibri"/>
              </a:rPr>
              <a:t>Programul Regional Sud-Est 2021-2027 | Acțiunea 2.2 - Consolidarea clădirilor în risc seismic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772400" y="6446520"/>
            <a:ext cx="2743200" cy="41148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/>
            <a:r>
              <a:rPr sz="900" b="1">
                <a:solidFill>
                  <a:srgbClr val="D4A03C"/>
                </a:solidFill>
                <a:latin typeface="Calibri"/>
              </a:rPr>
              <a:t>Consiliul Județean Vrancea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0972800" y="6446520"/>
            <a:ext cx="731520" cy="41148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/>
            <a:r>
              <a:rPr sz="900" b="1">
                <a:solidFill>
                  <a:srgbClr val="FFFFFF"/>
                </a:solidFill>
                <a:latin typeface="Calibri"/>
              </a:rPr>
              <a:t>6/12</a:t>
            </a:r>
          </a:p>
        </p:txBody>
      </p:sp>
      <p:pic>
        <p:nvPicPr>
          <p:cNvPr id="34" name="Picture 33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1320" y="6515100"/>
            <a:ext cx="233400" cy="274320"/>
          </a:xfrm>
          <a:prstGeom prst="rect">
            <a:avLst/>
          </a:prstGeom>
        </p:spPr>
      </p:pic>
    </p:spTree>
  </p:cSld>
  <p:clrMapOvr>
    <a:masterClrMapping/>
  </p:clrMapOvr>
  <p:transition spd="med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0" y="6446520"/>
            <a:ext cx="12191695" cy="411480"/>
          </a:xfrm>
          <a:prstGeom prst="rect">
            <a:avLst/>
          </a:prstGeom>
          <a:solidFill>
            <a:srgbClr val="1B3A5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731520" y="1143000"/>
            <a:ext cx="320040" cy="54864"/>
          </a:xfrm>
          <a:prstGeom prst="rect">
            <a:avLst/>
          </a:prstGeom>
          <a:solidFill>
            <a:srgbClr val="D4A03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731520" y="1280160"/>
            <a:ext cx="10058400" cy="548640"/>
          </a:xfrm>
          <a:prstGeom prst="rect">
            <a:avLst/>
          </a:prstGeom>
          <a:noFill/>
        </p:spPr>
        <p:txBody>
          <a:bodyPr wrap="square" anchor="t"/>
          <a:lstStyle/>
          <a:p>
            <a:pPr algn="l"/>
            <a:r>
              <a:rPr sz="2800" b="1" i="0">
                <a:solidFill>
                  <a:srgbClr val="1B3A5C"/>
                </a:solidFill>
                <a:latin typeface="Calibri"/>
              </a:rPr>
              <a:t>VIZIUNEA PROIECTULUI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1520" y="1783080"/>
            <a:ext cx="10058400" cy="365760"/>
          </a:xfrm>
          <a:prstGeom prst="rect">
            <a:avLst/>
          </a:prstGeom>
          <a:noFill/>
        </p:spPr>
        <p:txBody>
          <a:bodyPr wrap="square" anchor="t"/>
          <a:lstStyle/>
          <a:p>
            <a:pPr algn="l"/>
            <a:r>
              <a:rPr sz="1400" b="0" i="1">
                <a:solidFill>
                  <a:srgbClr val="6B7080"/>
                </a:solidFill>
                <a:latin typeface="Calibri"/>
              </a:rPr>
              <a:t>Randare 3D și plan de situație</a:t>
            </a:r>
          </a:p>
        </p:txBody>
      </p:sp>
      <p:pic>
        <p:nvPicPr>
          <p:cNvPr id="10" name="Picture 9" descr="slide01_img01_bdb1299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" y="2103120"/>
            <a:ext cx="5486400" cy="329184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31520" y="5440680"/>
            <a:ext cx="5486400" cy="274320"/>
          </a:xfrm>
          <a:prstGeom prst="rect">
            <a:avLst/>
          </a:prstGeom>
          <a:noFill/>
        </p:spPr>
        <p:txBody>
          <a:bodyPr wrap="square" anchor="t"/>
          <a:lstStyle/>
          <a:p>
            <a:pPr algn="ctr"/>
            <a:r>
              <a:rPr sz="1000" b="0" i="1">
                <a:solidFill>
                  <a:srgbClr val="6B7080"/>
                </a:solidFill>
                <a:latin typeface="Calibri"/>
              </a:rPr>
              <a:t>Randare 3D — Spitalul după consolidare și reabilitare</a:t>
            </a:r>
          </a:p>
        </p:txBody>
      </p:sp>
      <p:pic>
        <p:nvPicPr>
          <p:cNvPr id="12" name="Picture 11" descr="slide11_img17_5fe8f91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0940" y="2103120"/>
            <a:ext cx="4734679" cy="329184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583680" y="5440680"/>
            <a:ext cx="5029200" cy="274320"/>
          </a:xfrm>
          <a:prstGeom prst="rect">
            <a:avLst/>
          </a:prstGeom>
          <a:noFill/>
        </p:spPr>
        <p:txBody>
          <a:bodyPr wrap="square" anchor="t"/>
          <a:lstStyle/>
          <a:p>
            <a:pPr algn="ctr"/>
            <a:r>
              <a:rPr sz="1000" b="0" i="1" dirty="0">
                <a:solidFill>
                  <a:srgbClr val="6B7080"/>
                </a:solidFill>
                <a:latin typeface="Calibri"/>
              </a:rPr>
              <a:t>Plan de </a:t>
            </a:r>
            <a:r>
              <a:rPr sz="1000" b="0" i="1" dirty="0" err="1">
                <a:solidFill>
                  <a:srgbClr val="6B7080"/>
                </a:solidFill>
                <a:latin typeface="Calibri"/>
              </a:rPr>
              <a:t>situație</a:t>
            </a:r>
            <a:endParaRPr sz="1000" b="0" i="1" dirty="0">
              <a:solidFill>
                <a:srgbClr val="6B7080"/>
              </a:solidFill>
              <a:latin typeface="Calibri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31520" y="5760720"/>
            <a:ext cx="1371600" cy="320040"/>
          </a:xfrm>
          <a:prstGeom prst="roundRect">
            <a:avLst/>
          </a:prstGeom>
          <a:solidFill>
            <a:srgbClr val="27AE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TextBox 14"/>
          <p:cNvSpPr txBox="1"/>
          <p:nvPr/>
        </p:nvSpPr>
        <p:spPr>
          <a:xfrm>
            <a:off x="731520" y="5779008"/>
            <a:ext cx="1371600" cy="320040"/>
          </a:xfrm>
          <a:prstGeom prst="rect">
            <a:avLst/>
          </a:prstGeom>
          <a:noFill/>
        </p:spPr>
        <p:txBody>
          <a:bodyPr wrap="square" anchor="t"/>
          <a:lstStyle/>
          <a:p>
            <a:pPr algn="ctr"/>
            <a:r>
              <a:rPr sz="1200" b="1" i="0">
                <a:solidFill>
                  <a:srgbClr val="FFFFFF"/>
                </a:solidFill>
                <a:latin typeface="Calibri"/>
              </a:rPr>
              <a:t>DUPĂ</a:t>
            </a:r>
          </a:p>
        </p:txBody>
      </p:sp>
      <p:pic>
        <p:nvPicPr>
          <p:cNvPr id="17" name="Picture 16" descr="ima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5447" y="137160"/>
            <a:ext cx="6400800" cy="99492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57200" y="6446520"/>
            <a:ext cx="6858000" cy="41148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sz="900">
                <a:solidFill>
                  <a:srgbClr val="FFFFFF"/>
                </a:solidFill>
                <a:latin typeface="Calibri"/>
              </a:rPr>
              <a:t>Programul Regional Sud-Est 2021-2027 | Acțiunea 2.2 - Consolidarea clădirilor în risc seismic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772400" y="6446520"/>
            <a:ext cx="2743200" cy="41148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/>
            <a:r>
              <a:rPr sz="900" b="1">
                <a:solidFill>
                  <a:srgbClr val="D4A03C"/>
                </a:solidFill>
                <a:latin typeface="Calibri"/>
              </a:rPr>
              <a:t>Consiliul Județean Vrancea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972800" y="6446520"/>
            <a:ext cx="731520" cy="41148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/>
            <a:r>
              <a:rPr sz="900" b="1">
                <a:solidFill>
                  <a:srgbClr val="FFFFFF"/>
                </a:solidFill>
                <a:latin typeface="Calibri"/>
              </a:rPr>
              <a:t>7/12</a:t>
            </a:r>
          </a:p>
        </p:txBody>
      </p:sp>
      <p:pic>
        <p:nvPicPr>
          <p:cNvPr id="21" name="Picture 20" descr="imag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61320" y="6515100"/>
            <a:ext cx="233400" cy="274319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0" y="6446520"/>
            <a:ext cx="12191695" cy="411480"/>
          </a:xfrm>
          <a:prstGeom prst="rect">
            <a:avLst/>
          </a:prstGeom>
          <a:solidFill>
            <a:srgbClr val="1B3A5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731520" y="1143000"/>
            <a:ext cx="320040" cy="54864"/>
          </a:xfrm>
          <a:prstGeom prst="rect">
            <a:avLst/>
          </a:prstGeom>
          <a:solidFill>
            <a:srgbClr val="D4A03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731520" y="1280160"/>
            <a:ext cx="10058400" cy="548640"/>
          </a:xfrm>
          <a:prstGeom prst="rect">
            <a:avLst/>
          </a:prstGeom>
          <a:noFill/>
        </p:spPr>
        <p:txBody>
          <a:bodyPr wrap="square" anchor="t"/>
          <a:lstStyle/>
          <a:p>
            <a:pPr algn="l"/>
            <a:r>
              <a:rPr sz="2800" b="1" i="0">
                <a:solidFill>
                  <a:srgbClr val="1B3A5C"/>
                </a:solidFill>
                <a:latin typeface="Calibri"/>
              </a:rPr>
              <a:t>GRUPUL ȚINTĂ</a:t>
            </a:r>
          </a:p>
        </p:txBody>
      </p:sp>
      <p:pic>
        <p:nvPicPr>
          <p:cNvPr id="9" name="Picture 8" descr="slide06_img11_dffbaa0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" y="2286000"/>
            <a:ext cx="4114800" cy="2743200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5303520" y="2103120"/>
            <a:ext cx="6126480" cy="2011680"/>
          </a:xfrm>
          <a:prstGeom prst="roundRect">
            <a:avLst/>
          </a:prstGeom>
          <a:solidFill>
            <a:srgbClr val="F5F7FA"/>
          </a:solidFill>
          <a:ln w="12700">
            <a:solidFill>
              <a:srgbClr val="E8EB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5303520" y="2103120"/>
            <a:ext cx="73152" cy="2011680"/>
          </a:xfrm>
          <a:prstGeom prst="rect">
            <a:avLst/>
          </a:prstGeom>
          <a:solidFill>
            <a:srgbClr val="2E86A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5623560" y="2194560"/>
            <a:ext cx="5669280" cy="320040"/>
          </a:xfrm>
          <a:prstGeom prst="rect">
            <a:avLst/>
          </a:prstGeom>
          <a:noFill/>
        </p:spPr>
        <p:txBody>
          <a:bodyPr wrap="square" anchor="t"/>
          <a:lstStyle/>
          <a:p>
            <a:pPr algn="l"/>
            <a:r>
              <a:rPr sz="1600" b="1" i="0">
                <a:solidFill>
                  <a:srgbClr val="1B3A5C"/>
                </a:solidFill>
                <a:latin typeface="Calibri"/>
              </a:rPr>
              <a:t>Beneficiari direcți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623560" y="2606040"/>
            <a:ext cx="5577840" cy="1371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sz="1200">
                <a:solidFill>
                  <a:srgbClr val="1A1A2E"/>
                </a:solidFill>
                <a:latin typeface="Calibri"/>
              </a:rPr>
              <a:t>▸ Pacienții internați — condiții sporite de siguranță, confort și calitate</a:t>
            </a:r>
          </a:p>
          <a:p>
            <a:pPr>
              <a:spcAft>
                <a:spcPts val="600"/>
              </a:spcAft>
            </a:pPr>
            <a:r>
              <a:rPr sz="1200">
                <a:solidFill>
                  <a:srgbClr val="1A1A2E"/>
                </a:solidFill>
                <a:latin typeface="Calibri"/>
              </a:rPr>
              <a:t>▸ Personalul medical și auxiliar — medici, asistenți, infirmieri, personal tehnic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303520" y="4297680"/>
            <a:ext cx="6126480" cy="1920240"/>
          </a:xfrm>
          <a:prstGeom prst="roundRect">
            <a:avLst/>
          </a:prstGeom>
          <a:solidFill>
            <a:srgbClr val="F5F7FA"/>
          </a:solidFill>
          <a:ln w="12700">
            <a:solidFill>
              <a:srgbClr val="E8EB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Rectangle 14"/>
          <p:cNvSpPr/>
          <p:nvPr/>
        </p:nvSpPr>
        <p:spPr>
          <a:xfrm>
            <a:off x="5303520" y="4297680"/>
            <a:ext cx="73152" cy="1920240"/>
          </a:xfrm>
          <a:prstGeom prst="rect">
            <a:avLst/>
          </a:prstGeom>
          <a:solidFill>
            <a:srgbClr val="D4A03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6" name="TextBox 15"/>
          <p:cNvSpPr txBox="1"/>
          <p:nvPr/>
        </p:nvSpPr>
        <p:spPr>
          <a:xfrm>
            <a:off x="5623560" y="4389120"/>
            <a:ext cx="5669280" cy="320040"/>
          </a:xfrm>
          <a:prstGeom prst="rect">
            <a:avLst/>
          </a:prstGeom>
          <a:noFill/>
        </p:spPr>
        <p:txBody>
          <a:bodyPr wrap="square" anchor="t"/>
          <a:lstStyle/>
          <a:p>
            <a:pPr algn="l"/>
            <a:r>
              <a:rPr sz="1600" b="1" i="0">
                <a:solidFill>
                  <a:srgbClr val="1B3A5C"/>
                </a:solidFill>
                <a:latin typeface="Calibri"/>
              </a:rPr>
              <a:t>Beneficiari indirecți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623560" y="4754880"/>
            <a:ext cx="5577840" cy="1371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</a:pPr>
            <a:r>
              <a:rPr sz="1100">
                <a:solidFill>
                  <a:srgbClr val="1A1A2E"/>
                </a:solidFill>
                <a:latin typeface="Calibri"/>
              </a:rPr>
              <a:t>▸ Comunitatea locală din Dumbrăveni și localitățile învecinate</a:t>
            </a:r>
          </a:p>
          <a:p>
            <a:pPr>
              <a:spcAft>
                <a:spcPts val="400"/>
              </a:spcAft>
            </a:pPr>
            <a:r>
              <a:rPr sz="1100">
                <a:solidFill>
                  <a:srgbClr val="1A1A2E"/>
                </a:solidFill>
                <a:latin typeface="Calibri"/>
              </a:rPr>
              <a:t>▸ Locuitorii județului Vrancea și din alte județe</a:t>
            </a:r>
          </a:p>
          <a:p>
            <a:pPr>
              <a:spcAft>
                <a:spcPts val="400"/>
              </a:spcAft>
            </a:pPr>
            <a:r>
              <a:rPr sz="1100">
                <a:solidFill>
                  <a:srgbClr val="1A1A2E"/>
                </a:solidFill>
                <a:latin typeface="Calibri"/>
              </a:rPr>
              <a:t>▸ Autoritățile publice locale și județene</a:t>
            </a:r>
          </a:p>
          <a:p>
            <a:pPr>
              <a:spcAft>
                <a:spcPts val="400"/>
              </a:spcAft>
            </a:pPr>
            <a:r>
              <a:rPr sz="1100">
                <a:solidFill>
                  <a:srgbClr val="1A1A2E"/>
                </a:solidFill>
                <a:latin typeface="Calibri"/>
              </a:rPr>
              <a:t>▸ Sistemul public de sănătate — reziliența infrastructurii sanitare</a:t>
            </a:r>
          </a:p>
        </p:txBody>
      </p:sp>
      <p:pic>
        <p:nvPicPr>
          <p:cNvPr id="19" name="Picture 18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447" y="137160"/>
            <a:ext cx="6400800" cy="99492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57200" y="6446520"/>
            <a:ext cx="6858000" cy="41148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sz="900">
                <a:solidFill>
                  <a:srgbClr val="FFFFFF"/>
                </a:solidFill>
                <a:latin typeface="Calibri"/>
              </a:rPr>
              <a:t>Programul Regional Sud-Est 2021-2027 | Acțiunea 2.2 - Consolidarea clădirilor în risc seismic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772400" y="6446520"/>
            <a:ext cx="2743200" cy="41148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/>
            <a:r>
              <a:rPr sz="900" b="1">
                <a:solidFill>
                  <a:srgbClr val="D4A03C"/>
                </a:solidFill>
                <a:latin typeface="Calibri"/>
              </a:rPr>
              <a:t>Consiliul Județean Vrancea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972800" y="6446520"/>
            <a:ext cx="731520" cy="41148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/>
            <a:r>
              <a:rPr sz="900" b="1">
                <a:solidFill>
                  <a:srgbClr val="FFFFFF"/>
                </a:solidFill>
                <a:latin typeface="Calibri"/>
              </a:rPr>
              <a:t>8/12</a:t>
            </a:r>
          </a:p>
        </p:txBody>
      </p:sp>
      <p:pic>
        <p:nvPicPr>
          <p:cNvPr id="23" name="Picture 22" descr="ima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61320" y="6515100"/>
            <a:ext cx="233400" cy="274320"/>
          </a:xfrm>
          <a:prstGeom prst="rect">
            <a:avLst/>
          </a:prstGeom>
        </p:spPr>
      </p:pic>
    </p:spTree>
  </p:cSld>
  <p:clrMapOvr>
    <a:masterClrMapping/>
  </p:clrMapOvr>
  <p:transition spd="med">
    <p:push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903</Words>
  <Application>Microsoft Office PowerPoint</Application>
  <PresentationFormat>Ecran lat</PresentationFormat>
  <Paragraphs>204</Paragraphs>
  <Slides>12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2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Laura</dc:creator>
  <cp:keywords/>
  <dc:description>generated using python-pptx</dc:description>
  <cp:lastModifiedBy>Ciobotaru Laura</cp:lastModifiedBy>
  <cp:revision>7</cp:revision>
  <dcterms:created xsi:type="dcterms:W3CDTF">2013-01-27T09:14:16Z</dcterms:created>
  <dcterms:modified xsi:type="dcterms:W3CDTF">2026-04-02T09:23:22Z</dcterms:modified>
  <cp:category/>
</cp:coreProperties>
</file>